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17"/>
  </p:notesMasterIdLst>
  <p:sldIdLst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2" d="100"/>
          <a:sy n="102" d="100"/>
        </p:scale>
        <p:origin x="7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1415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214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82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310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098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59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05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979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580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203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2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52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999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16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4136" y="2276328"/>
            <a:ext cx="4943474" cy="1200150"/>
          </a:xfrm>
          <a:noFill/>
        </p:spPr>
        <p:txBody>
          <a:bodyPr>
            <a:noAutofit/>
          </a:bodyPr>
          <a:lstStyle/>
          <a:p>
            <a:pPr algn="l"/>
            <a:r>
              <a:rPr lang="ru-RU" sz="2400" dirty="0">
                <a:solidFill>
                  <a:schemeClr val="bg1"/>
                </a:solidFill>
                <a:latin typeface="TomskObl2104" pitchFamily="50" charset="0"/>
              </a:rPr>
              <a:t>Региональная система ранней профориентации: от профессионального профиля компетенций  к реальным проектам и сообществам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507" y="3861797"/>
            <a:ext cx="4812668" cy="733425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Дубровина Людмила Викторовна, директор МАОУ «Томский Хобби-центр»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96" y="179990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869" y="3878810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  <p:sp>
        <p:nvSpPr>
          <p:cNvPr id="4" name="Text 4">
            <a:extLst>
              <a:ext uri="{FF2B5EF4-FFF2-40B4-BE49-F238E27FC236}">
                <a16:creationId xmlns:a16="http://schemas.microsoft.com/office/drawing/2014/main" id="{02F80AD9-DD67-2B13-CC9E-0D33E7F2D00D}"/>
              </a:ext>
            </a:extLst>
          </p:cNvPr>
          <p:cNvSpPr/>
          <p:nvPr/>
        </p:nvSpPr>
        <p:spPr>
          <a:xfrm>
            <a:off x="757873" y="719713"/>
            <a:ext cx="2961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2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ИИ-ЛАБОРАТОРИЯ «ИИ-ВЕКТОР»</a:t>
            </a:r>
            <a:endParaRPr lang="en-US" sz="13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F0F78F-5AF5-7347-B094-A9FB22D7C7C9}"/>
              </a:ext>
            </a:extLst>
          </p:cNvPr>
          <p:cNvSpPr txBox="1"/>
          <p:nvPr/>
        </p:nvSpPr>
        <p:spPr>
          <a:xfrm>
            <a:off x="751032" y="5020555"/>
            <a:ext cx="6096000" cy="998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МАОУ «</a:t>
            </a:r>
            <a:r>
              <a:rPr lang="en-US" sz="1200" i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Томский</a:t>
            </a:r>
            <a:r>
              <a:rPr lang="en-US" sz="12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Хобби-центр</a:t>
            </a:r>
            <a:r>
              <a:rPr lang="en-US" sz="12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 — </a:t>
            </a:r>
            <a:r>
              <a:rPr lang="en-US" sz="1200" i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центр</a:t>
            </a:r>
            <a:r>
              <a:rPr lang="en-US" sz="12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творческого</a:t>
            </a:r>
            <a:r>
              <a:rPr lang="en-US" sz="12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развития</a:t>
            </a:r>
            <a:r>
              <a:rPr lang="en-US" sz="12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и </a:t>
            </a:r>
            <a:r>
              <a:rPr lang="en-US" sz="1200" i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гуманитарного</a:t>
            </a:r>
            <a:r>
              <a:rPr lang="en-US" sz="12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образования</a:t>
            </a:r>
            <a:endParaRPr lang="en-US" sz="1200" dirty="0">
              <a:solidFill>
                <a:schemeClr val="bg1"/>
              </a:solidFill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en-US" sz="1200" i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Экспериментальная</a:t>
            </a:r>
            <a:r>
              <a:rPr lang="en-US" sz="12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площадка</a:t>
            </a:r>
            <a:r>
              <a:rPr lang="en-US" sz="12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стратегически-проективного</a:t>
            </a:r>
            <a:r>
              <a:rPr lang="en-US" sz="12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вектора</a:t>
            </a:r>
            <a:r>
              <a:rPr lang="en-US" sz="12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НОЦ ЦДИИО · </a:t>
            </a:r>
            <a:r>
              <a:rPr lang="en-US" sz="1200" i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</a:t>
            </a:r>
            <a:r>
              <a:rPr lang="en-US" sz="12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2026–2028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F476C558-1C82-075E-37B7-C21AD0AC2C86}"/>
              </a:ext>
            </a:extLst>
          </p:cNvPr>
          <p:cNvSpPr/>
          <p:nvPr/>
        </p:nvSpPr>
        <p:spPr>
          <a:xfrm>
            <a:off x="751032" y="6218614"/>
            <a:ext cx="226925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Площадка: ОГАОУ «Интеграция»  </a:t>
            </a:r>
            <a:endParaRPr lang="en-US" sz="9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A1B8C67-E1C8-F752-24D0-8D3C2BB91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48640" y="384048"/>
            <a:ext cx="9966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 2 · НАВИГАТОР ПРОФЕССИЙ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27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От двух тестов — к понятному профилю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Ребёнок видит не сырые баллы, а объяснение: кто он по результатам, что попробовать в Хобби-центре и куда ведёт </a:t>
            </a:r>
            <a:r>
              <a:rPr lang="en-US" sz="1250" dirty="0" err="1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</a:t>
            </a:r>
            <a:r>
              <a:rPr lang="en-US" sz="125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доро</a:t>
            </a:r>
            <a:r>
              <a:rPr lang="ru-RU" sz="125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484632" y="2130552"/>
            <a:ext cx="5522976" cy="3162681"/>
          </a:xfrm>
          <a:prstGeom prst="roundRect">
            <a:avLst>
              <a:gd name="adj" fmla="val 2024"/>
            </a:avLst>
          </a:prstGeom>
          <a:solidFill>
            <a:srgbClr val="FFFFFF"/>
          </a:solidFill>
          <a:ln w="12700">
            <a:solidFill>
              <a:srgbClr val="D7E2EA"/>
            </a:solidFill>
            <a:prstDash val="solid"/>
          </a:ln>
          <a:effectLst>
            <a:outerShdw blurRad="114300" dist="38100" dir="5400000" algn="bl" rotWithShape="0">
              <a:srgbClr val="1F2A37">
                <a:alpha val="15000"/>
              </a:srgbClr>
            </a:outerShdw>
          </a:effectLst>
        </p:spPr>
      </p:sp>
      <p:pic>
        <p:nvPicPr>
          <p:cNvPr id="6" name="Image 0" descr="/home/claude/assets/hc/result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2194560"/>
            <a:ext cx="5394960" cy="303466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5357241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Радар склонностей (Соломин) и профиль множественного интеллекта (Гарднер)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6199632" y="2130552"/>
            <a:ext cx="5522976" cy="3162681"/>
          </a:xfrm>
          <a:prstGeom prst="roundRect">
            <a:avLst>
              <a:gd name="adj" fmla="val 2024"/>
            </a:avLst>
          </a:prstGeom>
          <a:solidFill>
            <a:srgbClr val="FFFFFF"/>
          </a:solidFill>
          <a:ln w="12700">
            <a:solidFill>
              <a:srgbClr val="D7E2EA"/>
            </a:solidFill>
            <a:prstDash val="solid"/>
          </a:ln>
          <a:effectLst>
            <a:outerShdw blurRad="114300" dist="38100" dir="5400000" algn="bl" rotWithShape="0">
              <a:srgbClr val="1F2A37">
                <a:alpha val="15000"/>
              </a:srgbClr>
            </a:outerShdw>
          </a:effectLst>
        </p:spPr>
      </p:sp>
      <p:pic>
        <p:nvPicPr>
          <p:cNvPr id="9" name="Image 1" descr="/home/claude/assets/hc/profile_re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3640" y="2194560"/>
            <a:ext cx="5394960" cy="303466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263640" y="5357241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Профиль и разбор от ИИ-ассистента с процентом совпадения программ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457200" y="6547104"/>
            <a:ext cx="8869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ИИ-Вектор · МАОУ «Томский Хобби-центр» · НОЦ ЦДИИО ТГПУ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11430000" y="6547104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FCA723B-4704-7447-312F-6E6236590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48640" y="384048"/>
            <a:ext cx="9966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 2 · НАВИГАТОР ПРОФЕССИЙ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27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Конструктор ИОМ: маршрут, который можно менять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4873752" y="1444752"/>
            <a:ext cx="6803136" cy="3882771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7E2EA"/>
            </a:solidFill>
            <a:prstDash val="solid"/>
          </a:ln>
          <a:effectLst>
            <a:outerShdw blurRad="114300" dist="38100" dir="5400000" algn="bl" rotWithShape="0">
              <a:srgbClr val="1F2A37">
                <a:alpha val="15000"/>
              </a:srgbClr>
            </a:outerShdw>
          </a:effectLst>
        </p:spPr>
      </p:sp>
      <p:pic>
        <p:nvPicPr>
          <p:cNvPr id="5" name="Image 0" descr="/home/claude/assets/hc/io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760" y="1508760"/>
            <a:ext cx="6675120" cy="375475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600200"/>
            <a:ext cx="41148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2430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ИИ-ассистент собирает черновик маршрута: основная программа, что попробовать дополнительно, событие-проба сил, наставник, контрольная точка через 3 месяца и </a:t>
            </a:r>
            <a:r>
              <a:rPr lang="en-US" sz="1200" dirty="0" err="1">
                <a:solidFill>
                  <a:srgbClr val="2430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доро</a:t>
            </a:r>
            <a:r>
              <a:rPr lang="ru-RU" sz="1200" dirty="0">
                <a:solidFill>
                  <a:srgbClr val="2430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</a:t>
            </a:r>
            <a:r>
              <a:rPr lang="en-US" sz="1200" dirty="0">
                <a:solidFill>
                  <a:srgbClr val="2430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к колледжу или вузу.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548640" y="3611880"/>
            <a:ext cx="4114800" cy="1234440"/>
          </a:xfrm>
          <a:prstGeom prst="roundRect">
            <a:avLst>
              <a:gd name="adj" fmla="val 7407"/>
            </a:avLst>
          </a:prstGeom>
          <a:solidFill>
            <a:srgbClr val="F4F8FB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77240" y="3831336"/>
            <a:ext cx="548640" cy="548640"/>
          </a:xfrm>
          <a:prstGeom prst="ellipse">
            <a:avLst/>
          </a:prstGeom>
          <a:solidFill>
            <a:srgbClr val="2F6690"/>
          </a:solidFill>
          <a:ln/>
        </p:spPr>
      </p:sp>
      <p:pic>
        <p:nvPicPr>
          <p:cNvPr id="9" name="Image 1" descr="/home/claude/assets/icons/rou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3968496"/>
            <a:ext cx="274320" cy="274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63040" y="3776472"/>
            <a:ext cx="3063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Это черновик, а не приговор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1463040" y="41605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8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Маршрут дополняется вместе с тьютором или родителями и меняется каждые 3 месяца</a:t>
            </a:r>
            <a:endParaRPr lang="en-US" sz="980" dirty="0"/>
          </a:p>
        </p:txBody>
      </p:sp>
      <p:sp>
        <p:nvSpPr>
          <p:cNvPr id="12" name="Shape 8"/>
          <p:cNvSpPr/>
          <p:nvPr/>
        </p:nvSpPr>
        <p:spPr>
          <a:xfrm>
            <a:off x="548640" y="4983480"/>
            <a:ext cx="4114800" cy="1234440"/>
          </a:xfrm>
          <a:prstGeom prst="roundRect">
            <a:avLst>
              <a:gd name="adj" fmla="val 7407"/>
            </a:avLst>
          </a:prstGeom>
          <a:solidFill>
            <a:srgbClr val="F4F8FB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777240" y="5202936"/>
            <a:ext cx="548640" cy="548640"/>
          </a:xfrm>
          <a:prstGeom prst="ellipse">
            <a:avLst/>
          </a:prstGeom>
          <a:solidFill>
            <a:srgbClr val="2F6690"/>
          </a:solidFill>
          <a:ln/>
        </p:spPr>
      </p:sp>
      <p:pic>
        <p:nvPicPr>
          <p:cNvPr id="14" name="Image 2" descr="/home/claude/assets/icons/shie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5340096"/>
            <a:ext cx="274320" cy="2743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463040" y="5148072"/>
            <a:ext cx="3063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Решение остаётся за человеком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1463040" y="55321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8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предлагает вариант, взрослый и ребёнок его обсуждают и правят</a:t>
            </a:r>
            <a:endParaRPr lang="en-US" sz="980" dirty="0"/>
          </a:p>
        </p:txBody>
      </p:sp>
      <p:sp>
        <p:nvSpPr>
          <p:cNvPr id="17" name="Text 12"/>
          <p:cNvSpPr/>
          <p:nvPr/>
        </p:nvSpPr>
        <p:spPr>
          <a:xfrm>
            <a:off x="457200" y="6547104"/>
            <a:ext cx="8869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ИИ-Вектор · МАОУ «Томский Хобби-центр» · НОЦ ЦДИИО ТГПУ</a:t>
            </a:r>
            <a:endParaRPr lang="en-US" sz="900" dirty="0"/>
          </a:p>
        </p:txBody>
      </p:sp>
      <p:sp>
        <p:nvSpPr>
          <p:cNvPr id="18" name="Text 13"/>
          <p:cNvSpPr/>
          <p:nvPr/>
        </p:nvSpPr>
        <p:spPr>
          <a:xfrm>
            <a:off x="11430000" y="6547104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C25CB1E-AB3C-9053-19A8-08C28B639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5C89AC"/>
          </a:solidFill>
          <a:ln/>
        </p:spPr>
      </p:sp>
      <p:sp>
        <p:nvSpPr>
          <p:cNvPr id="3" name="Shape 1"/>
          <p:cNvSpPr/>
          <p:nvPr/>
        </p:nvSpPr>
        <p:spPr>
          <a:xfrm>
            <a:off x="502920" y="502920"/>
            <a:ext cx="777240" cy="777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4" name="Image 0" descr="/home/claude/assets/icons/char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30" y="697230"/>
            <a:ext cx="388620" cy="3886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137160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E1EA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 </a:t>
            </a:r>
            <a:r>
              <a:rPr lang="ru-RU" sz="1100" b="1" kern="0" spc="100" dirty="0">
                <a:solidFill>
                  <a:srgbClr val="E1EA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r>
              <a:rPr lang="en-US" sz="1100" b="1" kern="0" spc="100" dirty="0">
                <a:solidFill>
                  <a:srgbClr val="E1EA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ДЛЯ ШКОЛЬНИКА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02920" y="1755648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Атлас+ · Калькулятор профессий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502920" y="2880360"/>
            <a:ext cx="3246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i="1" dirty="0">
                <a:solidFill>
                  <a:srgbClr val="ED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Профессии будущего — с ценником по Томску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502920" y="3566160"/>
            <a:ext cx="32461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ED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Школьник пишет, что ему интересно, или выбирает из списка направлений — сервис показывает топ-7 профессий с описанием, диапазоном зарплат в Томске, трендом спроса и gap-анализом: какие навыки уже есть, каких не хватает.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502920" y="5532120"/>
            <a:ext cx="2377440" cy="0"/>
          </a:xfrm>
          <a:prstGeom prst="line">
            <a:avLst/>
          </a:prstGeom>
          <a:noFill/>
          <a:ln w="12700">
            <a:solidFill>
              <a:srgbClr val="9DBBD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5715000"/>
            <a:ext cx="3246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80" i="1" dirty="0">
                <a:solidFill>
                  <a:srgbClr val="ED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Два режима: самостоятельно или на занятии с группой.</a:t>
            </a:r>
            <a:endParaRPr lang="en-US" sz="1080" dirty="0"/>
          </a:p>
        </p:txBody>
      </p:sp>
      <p:sp>
        <p:nvSpPr>
          <p:cNvPr id="11" name="Shape 8"/>
          <p:cNvSpPr/>
          <p:nvPr/>
        </p:nvSpPr>
        <p:spPr>
          <a:xfrm>
            <a:off x="4370832" y="1627632"/>
            <a:ext cx="7168896" cy="3659457"/>
          </a:xfrm>
          <a:prstGeom prst="roundRect">
            <a:avLst>
              <a:gd name="adj" fmla="val 1749"/>
            </a:avLst>
          </a:prstGeom>
          <a:solidFill>
            <a:srgbClr val="FFFFFF"/>
          </a:solidFill>
          <a:ln w="12700">
            <a:solidFill>
              <a:srgbClr val="D7E2EA"/>
            </a:solidFill>
            <a:prstDash val="solid"/>
          </a:ln>
          <a:effectLst>
            <a:outerShdw blurRad="114300" dist="38100" dir="5400000" algn="bl" rotWithShape="0">
              <a:srgbClr val="1F2A37">
                <a:alpha val="15000"/>
              </a:srgbClr>
            </a:outerShdw>
          </a:effectLst>
        </p:spPr>
      </p:sp>
      <p:pic>
        <p:nvPicPr>
          <p:cNvPr id="12" name="Image 1" descr="/home/claude/assets/hc/c_atla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4840" y="1691640"/>
            <a:ext cx="7040880" cy="353144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434840" y="5360241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Профиль интересов, топ-7 профессий, зарплаты и тренд спроса по Томску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457200" y="6547104"/>
            <a:ext cx="8869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ИИ-Вектор · МАОУ «Томский Хобби-центр» · НОЦ ЦДИИО ТГПУ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1430000" y="6547104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sp>
        <p:nvSpPr>
          <p:cNvPr id="18" name="Text 0">
            <a:extLst>
              <a:ext uri="{FF2B5EF4-FFF2-40B4-BE49-F238E27FC236}">
                <a16:creationId xmlns:a16="http://schemas.microsoft.com/office/drawing/2014/main" id="{659EDF5B-B71E-84F4-E13C-2C4C9CED8720}"/>
              </a:ext>
            </a:extLst>
          </p:cNvPr>
          <p:cNvSpPr/>
          <p:nvPr/>
        </p:nvSpPr>
        <p:spPr>
          <a:xfrm>
            <a:off x="4370832" y="347066"/>
            <a:ext cx="4448233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 </a:t>
            </a:r>
            <a:r>
              <a:rPr lang="ru-RU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r>
              <a:rPr lang="en-US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ru-RU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АТЛАС</a:t>
            </a:r>
            <a:r>
              <a:rPr lang="en-US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ПРОФЕССИЙ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049F6BC-C934-F9C6-C7FE-F3EED62AF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B8863B"/>
          </a:solidFill>
          <a:ln/>
        </p:spPr>
      </p:sp>
      <p:sp>
        <p:nvSpPr>
          <p:cNvPr id="3" name="Shape 1"/>
          <p:cNvSpPr/>
          <p:nvPr/>
        </p:nvSpPr>
        <p:spPr>
          <a:xfrm>
            <a:off x="502920" y="502920"/>
            <a:ext cx="777240" cy="777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4" name="Image 0" descr="/home/claude/assets/icons/clipbo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30" y="697230"/>
            <a:ext cx="388620" cy="3886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141732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3E4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 </a:t>
            </a:r>
            <a:r>
              <a:rPr lang="ru-RU" sz="1100" b="1" kern="0" spc="100" dirty="0">
                <a:solidFill>
                  <a:srgbClr val="F3E4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r>
              <a:rPr lang="en-US" sz="1100" b="1" kern="0" spc="100" dirty="0">
                <a:solidFill>
                  <a:srgbClr val="F3E4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ДЛЯ ПЕДАГОГА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02920" y="1737360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ПрофКейс · Генератор кейсов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502920" y="2743200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F3E4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Кейс за 5 минут вместо двух часов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502920" y="3291840"/>
            <a:ext cx="32461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3E4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 указывает тему занятия, возраст, уровень и партнёра — сервис генерирует готовые кейс-задачи: реальная ситуация, роль ученика, задание, вопросы для обсуждения и критерии оценки.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502920" y="5120640"/>
            <a:ext cx="2377440" cy="0"/>
          </a:xfrm>
          <a:prstGeom prst="line">
            <a:avLst/>
          </a:prstGeom>
          <a:noFill/>
          <a:ln w="12700">
            <a:solidFill>
              <a:srgbClr val="D3B37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5303520"/>
            <a:ext cx="32461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80" i="1" dirty="0">
                <a:solidFill>
                  <a:srgbClr val="F3E4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Партнёры вшиты в сервис: ТУСУР, ТГПУ, ТПУ, ТГУ, Кванториум, DOM.RU, стартапы Томска — ситуация в </a:t>
            </a:r>
            <a:r>
              <a:rPr lang="en-US" sz="1080" i="1" dirty="0" err="1">
                <a:solidFill>
                  <a:srgbClr val="F3E4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кейсе</a:t>
            </a:r>
            <a:r>
              <a:rPr lang="en-US" sz="1080" i="1" dirty="0">
                <a:solidFill>
                  <a:srgbClr val="F3E4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80" i="1" dirty="0">
                <a:solidFill>
                  <a:srgbClr val="F3E4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моделируется</a:t>
            </a:r>
            <a:r>
              <a:rPr lang="en-US" sz="1080" i="1" dirty="0">
                <a:solidFill>
                  <a:srgbClr val="F3E4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80" i="1" dirty="0">
                <a:solidFill>
                  <a:srgbClr val="F3E4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приближающаяся к реальной</a:t>
            </a:r>
            <a:endParaRPr lang="en-US" sz="1080" dirty="0"/>
          </a:p>
        </p:txBody>
      </p:sp>
      <p:sp>
        <p:nvSpPr>
          <p:cNvPr id="11" name="Shape 8"/>
          <p:cNvSpPr/>
          <p:nvPr/>
        </p:nvSpPr>
        <p:spPr>
          <a:xfrm>
            <a:off x="4370832" y="1627632"/>
            <a:ext cx="7168896" cy="3659457"/>
          </a:xfrm>
          <a:prstGeom prst="roundRect">
            <a:avLst>
              <a:gd name="adj" fmla="val 1749"/>
            </a:avLst>
          </a:prstGeom>
          <a:solidFill>
            <a:srgbClr val="FFFFFF"/>
          </a:solidFill>
          <a:ln w="12700">
            <a:solidFill>
              <a:srgbClr val="D7E2EA"/>
            </a:solidFill>
            <a:prstDash val="solid"/>
          </a:ln>
          <a:effectLst>
            <a:outerShdw blurRad="114300" dist="38100" dir="5400000" algn="bl" rotWithShape="0">
              <a:srgbClr val="1F2A37">
                <a:alpha val="15000"/>
              </a:srgbClr>
            </a:outerShdw>
          </a:effectLst>
        </p:spPr>
      </p:sp>
      <p:pic>
        <p:nvPicPr>
          <p:cNvPr id="12" name="Image 1" descr="/home/claude/assets/hc/c_profcas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4840" y="1691640"/>
            <a:ext cx="7040880" cy="353144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434840" y="5360241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Сгенерированный кейс: ситуация, роль ученика, задание и критерии оценки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457200" y="6547104"/>
            <a:ext cx="8869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ИИ-Вектор · МАОУ «Томский Хобби-центр» · НОЦ ЦДИИО ТГПУ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1430000" y="6547104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  <p:sp>
        <p:nvSpPr>
          <p:cNvPr id="18" name="Text 0">
            <a:extLst>
              <a:ext uri="{FF2B5EF4-FFF2-40B4-BE49-F238E27FC236}">
                <a16:creationId xmlns:a16="http://schemas.microsoft.com/office/drawing/2014/main" id="{B35EEABB-B0AF-D7EA-F87A-2A3BF505395A}"/>
              </a:ext>
            </a:extLst>
          </p:cNvPr>
          <p:cNvSpPr/>
          <p:nvPr/>
        </p:nvSpPr>
        <p:spPr>
          <a:xfrm>
            <a:off x="4370832" y="347066"/>
            <a:ext cx="4448233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 </a:t>
            </a:r>
            <a:r>
              <a:rPr lang="ru-RU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r>
              <a:rPr lang="en-US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ru-RU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ГЕНЕРАТОР ПРОФЕССИОНАЛЬНЫХ КЕЙСОВ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591E59E-7879-B8E3-A50C-024049CB5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8961120" y="-2286000"/>
            <a:ext cx="5943600" cy="5943600"/>
          </a:xfrm>
          <a:prstGeom prst="ellipse">
            <a:avLst/>
          </a:prstGeom>
          <a:ln w="19050">
            <a:solidFill>
              <a:srgbClr val="D7E2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84048"/>
            <a:ext cx="9966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40" dirty="0">
                <a:solidFill>
                  <a:srgbClr val="3F7D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БЛИЖАЙШИЕ ШАГИ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Продолжаем апробацию — и ждём обратной связи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342900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2103120"/>
            <a:ext cx="640080" cy="640080"/>
          </a:xfrm>
          <a:prstGeom prst="ellipse">
            <a:avLst/>
          </a:prstGeom>
          <a:solidFill>
            <a:srgbClr val="3F7D77"/>
          </a:solidFill>
          <a:ln/>
        </p:spPr>
      </p:sp>
      <p:pic>
        <p:nvPicPr>
          <p:cNvPr id="7" name="Image 0" descr="/home/claude/assets/icons/chalkbo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980" y="2263140"/>
            <a:ext cx="320040" cy="3200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45920" y="2121408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Обучение педагогов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22960" y="2880360"/>
            <a:ext cx="2880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Практические воркшопы по сервисам для педагогов и методистов Центра</a:t>
            </a:r>
            <a:endParaRPr lang="en-US" sz="1030" dirty="0"/>
          </a:p>
        </p:txBody>
      </p:sp>
      <p:sp>
        <p:nvSpPr>
          <p:cNvPr id="10" name="Shape 7"/>
          <p:cNvSpPr/>
          <p:nvPr/>
        </p:nvSpPr>
        <p:spPr>
          <a:xfrm>
            <a:off x="4297680" y="1828800"/>
            <a:ext cx="342900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572000" y="2103120"/>
            <a:ext cx="640080" cy="640080"/>
          </a:xfrm>
          <a:prstGeom prst="ellipse">
            <a:avLst/>
          </a:prstGeom>
          <a:solidFill>
            <a:srgbClr val="3F7D77"/>
          </a:solidFill>
          <a:ln/>
        </p:spPr>
      </p:sp>
      <p:pic>
        <p:nvPicPr>
          <p:cNvPr id="12" name="Image 1" descr="/home/claude/assets/icons/char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020" y="2263140"/>
            <a:ext cx="320040" cy="3200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394960" y="2121408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Сбор обратной связи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4572000" y="2880360"/>
            <a:ext cx="2880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Анкетирование педагогов и школьников по итогам первого цикла</a:t>
            </a:r>
            <a:endParaRPr lang="en-US" sz="1030" dirty="0"/>
          </a:p>
        </p:txBody>
      </p:sp>
      <p:sp>
        <p:nvSpPr>
          <p:cNvPr id="15" name="Shape 11"/>
          <p:cNvSpPr/>
          <p:nvPr/>
        </p:nvSpPr>
        <p:spPr>
          <a:xfrm>
            <a:off x="8046720" y="1828800"/>
            <a:ext cx="342900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8321040" y="2103120"/>
            <a:ext cx="640080" cy="640080"/>
          </a:xfrm>
          <a:prstGeom prst="ellipse">
            <a:avLst/>
          </a:prstGeom>
          <a:solidFill>
            <a:srgbClr val="3F7D77"/>
          </a:solidFill>
          <a:ln/>
        </p:spPr>
      </p:sp>
      <p:pic>
        <p:nvPicPr>
          <p:cNvPr id="17" name="Image 2" descr="/home/claude/assets/icons/layer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1060" y="2263140"/>
            <a:ext cx="320040" cy="32004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144000" y="2121408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Расширение линейки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8321040" y="2880360"/>
            <a:ext cx="2880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остальных сервисов проекта по фазам — от простых к аналитическим</a:t>
            </a:r>
            <a:endParaRPr lang="en-US" sz="1030" dirty="0"/>
          </a:p>
        </p:txBody>
      </p:sp>
      <p:sp>
        <p:nvSpPr>
          <p:cNvPr id="20" name="Shape 15"/>
          <p:cNvSpPr/>
          <p:nvPr/>
        </p:nvSpPr>
        <p:spPr>
          <a:xfrm>
            <a:off x="548640" y="3977640"/>
            <a:ext cx="10881360" cy="914400"/>
          </a:xfrm>
          <a:prstGeom prst="roundRect">
            <a:avLst>
              <a:gd name="adj" fmla="val 10000"/>
            </a:avLst>
          </a:prstGeom>
          <a:solidFill>
            <a:srgbClr val="E8F1F8"/>
          </a:solidFill>
          <a:ln/>
        </p:spPr>
      </p:sp>
      <p:sp>
        <p:nvSpPr>
          <p:cNvPr id="21" name="Text 16"/>
          <p:cNvSpPr/>
          <p:nvPr/>
        </p:nvSpPr>
        <p:spPr>
          <a:xfrm>
            <a:off x="868680" y="3977640"/>
            <a:ext cx="10332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B3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приглашаем школы и учреждения допобразования попробовать наши сервисы вместе с нами — на этой стадии особенно ценна </a:t>
            </a:r>
            <a:r>
              <a:rPr lang="en-US" sz="1200" i="1" dirty="0" err="1">
                <a:solidFill>
                  <a:srgbClr val="1B3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любая</a:t>
            </a:r>
            <a:r>
              <a:rPr lang="en-US" sz="1200" i="1" dirty="0">
                <a:solidFill>
                  <a:srgbClr val="1B3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200" i="1">
                <a:solidFill>
                  <a:srgbClr val="1B3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обратная связь</a:t>
            </a:r>
            <a:endParaRPr lang="en-US" sz="1200" dirty="0"/>
          </a:p>
        </p:txBody>
      </p:sp>
      <p:sp>
        <p:nvSpPr>
          <p:cNvPr id="22" name="Shape 17"/>
          <p:cNvSpPr/>
          <p:nvPr/>
        </p:nvSpPr>
        <p:spPr>
          <a:xfrm>
            <a:off x="548640" y="5166360"/>
            <a:ext cx="11064240" cy="0"/>
          </a:xfrm>
          <a:prstGeom prst="line">
            <a:avLst/>
          </a:prstGeom>
          <a:noFill/>
          <a:ln w="12700">
            <a:solidFill>
              <a:srgbClr val="D7E2EA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548640" y="53492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МАОУ «Томский Хобби-центр» · ул. Елизаровых, 70а · hobby.tomsk.ru</a:t>
            </a:r>
            <a:endParaRPr lang="en-US" sz="1250" dirty="0"/>
          </a:p>
        </p:txBody>
      </p:sp>
      <p:sp>
        <p:nvSpPr>
          <p:cNvPr id="24" name="Shape 19"/>
          <p:cNvSpPr/>
          <p:nvPr/>
        </p:nvSpPr>
        <p:spPr>
          <a:xfrm>
            <a:off x="548640" y="5852160"/>
            <a:ext cx="548640" cy="548640"/>
          </a:xfrm>
          <a:prstGeom prst="ellipse">
            <a:avLst/>
          </a:prstGeom>
          <a:solidFill>
            <a:srgbClr val="3F7D77"/>
          </a:solidFill>
          <a:ln/>
        </p:spPr>
      </p:sp>
      <p:pic>
        <p:nvPicPr>
          <p:cNvPr id="25" name="Image 3" descr="/home/claude/assets/icons/user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5989320"/>
            <a:ext cx="274320" cy="27432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1234440" y="587044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3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Л.В. Дубровина, директор МАОУ «Томский Хобби-центр»</a:t>
            </a:r>
            <a:endParaRPr lang="en-US" sz="1250" dirty="0"/>
          </a:p>
        </p:txBody>
      </p:sp>
      <p:sp>
        <p:nvSpPr>
          <p:cNvPr id="27" name="Text 21"/>
          <p:cNvSpPr/>
          <p:nvPr/>
        </p:nvSpPr>
        <p:spPr>
          <a:xfrm>
            <a:off x="7772400" y="589788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00" b="1" i="1" dirty="0">
                <a:solidFill>
                  <a:srgbClr val="3F7D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Спасибо за внимание!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CBB5466-CC9D-D986-36EB-9746CDA34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48640" y="384048"/>
            <a:ext cx="9966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ПЛОЩАДКЕ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29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Томский Хобби-центр: где школьник пробует себя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429000" cy="2926080"/>
          </a:xfrm>
          <a:prstGeom prst="roundRect">
            <a:avLst>
              <a:gd name="adj" fmla="val 3750"/>
            </a:avLst>
          </a:prstGeom>
          <a:solidFill>
            <a:srgbClr val="F4F8FB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57400"/>
            <a:ext cx="777240" cy="777240"/>
          </a:xfrm>
          <a:prstGeom prst="ellipse">
            <a:avLst/>
          </a:prstGeom>
          <a:solidFill>
            <a:srgbClr val="2F6690"/>
          </a:solidFill>
          <a:ln/>
        </p:spPr>
      </p:sp>
      <p:pic>
        <p:nvPicPr>
          <p:cNvPr id="6" name="Image 0" descr="/home/claude/assets/icons/buildin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218" y="2243938"/>
            <a:ext cx="404165" cy="40416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68680" y="3017520"/>
            <a:ext cx="2788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Крупнейшее учреждение допобразования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68680" y="3886200"/>
            <a:ext cx="2788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1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Центр творческого развития и гуманитарного образования г. Томска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297680" y="1691640"/>
            <a:ext cx="3429000" cy="2926080"/>
          </a:xfrm>
          <a:prstGeom prst="roundRect">
            <a:avLst>
              <a:gd name="adj" fmla="val 3750"/>
            </a:avLst>
          </a:prstGeom>
          <a:solidFill>
            <a:srgbClr val="F4F8FB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617720" y="2057400"/>
            <a:ext cx="777240" cy="777240"/>
          </a:xfrm>
          <a:prstGeom prst="ellipse">
            <a:avLst/>
          </a:prstGeom>
          <a:solidFill>
            <a:srgbClr val="3F7D77"/>
          </a:solidFill>
          <a:ln/>
        </p:spPr>
      </p:sp>
      <p:pic>
        <p:nvPicPr>
          <p:cNvPr id="11" name="Image 1" descr="/home/claude/assets/icons/layer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4258" y="2243938"/>
            <a:ext cx="404165" cy="40416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17720" y="3017520"/>
            <a:ext cx="2788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 направлений, 40+ программ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4617720" y="3886200"/>
            <a:ext cx="2788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1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изостудии и танца до робототехники, веб-разработки и IT-Cube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8046720" y="1691640"/>
            <a:ext cx="3429000" cy="2926080"/>
          </a:xfrm>
          <a:prstGeom prst="roundRect">
            <a:avLst>
              <a:gd name="adj" fmla="val 3750"/>
            </a:avLst>
          </a:prstGeom>
          <a:solidFill>
            <a:srgbClr val="F4F8FB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366760" y="2057400"/>
            <a:ext cx="777240" cy="777240"/>
          </a:xfrm>
          <a:prstGeom prst="ellipse">
            <a:avLst/>
          </a:prstGeom>
          <a:solidFill>
            <a:srgbClr val="3E4348"/>
          </a:solidFill>
          <a:ln/>
        </p:spPr>
      </p:sp>
      <p:pic>
        <p:nvPicPr>
          <p:cNvPr id="16" name="Image 2" descr="/home/claude/assets/icons/handshak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3298" y="2243938"/>
            <a:ext cx="404165" cy="40416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66760" y="3017520"/>
            <a:ext cx="2788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Сеть партнёров региона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8366760" y="3886200"/>
            <a:ext cx="2788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1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ТУСУР, ТГПУ, </a:t>
            </a:r>
            <a:r>
              <a:rPr lang="ru-RU" sz="11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ТГПК, </a:t>
            </a:r>
            <a:r>
              <a:rPr lang="en-US" sz="1100" dirty="0" err="1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Кванториум</a:t>
            </a:r>
            <a:r>
              <a:rPr lang="en-US" sz="11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DOM.RU, Самсунг, </a:t>
            </a:r>
            <a:r>
              <a:rPr lang="en-US" sz="1100" dirty="0" err="1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школы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548640" y="4892040"/>
            <a:ext cx="10881360" cy="1143000"/>
          </a:xfrm>
          <a:prstGeom prst="roundRect">
            <a:avLst>
              <a:gd name="adj" fmla="val 8000"/>
            </a:avLst>
          </a:prstGeom>
          <a:solidFill>
            <a:srgbClr val="1B3B5F"/>
          </a:solidFill>
          <a:ln/>
        </p:spPr>
      </p:sp>
      <p:sp>
        <p:nvSpPr>
          <p:cNvPr id="20" name="Shape 15"/>
          <p:cNvSpPr/>
          <p:nvPr/>
        </p:nvSpPr>
        <p:spPr>
          <a:xfrm>
            <a:off x="822960" y="5074920"/>
            <a:ext cx="731520" cy="731520"/>
          </a:xfrm>
          <a:prstGeom prst="ellipse">
            <a:avLst/>
          </a:prstGeom>
          <a:solidFill>
            <a:srgbClr val="3F7D77"/>
          </a:solidFill>
          <a:ln/>
        </p:spPr>
      </p:sp>
      <p:pic>
        <p:nvPicPr>
          <p:cNvPr id="21" name="Image 3" descr="/home/claude/assets/icons/star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525" y="5250485"/>
            <a:ext cx="380390" cy="38039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783080" y="4983480"/>
            <a:ext cx="9418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Хобби-центр — то место, где выбор ребёнка начинается раньше школьного профиля: с кружка, с пробы, с интереса. Именно поэтому здесь профориентация может быть по-настоящему ранней.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457200" y="6547104"/>
            <a:ext cx="8869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ИИ-Вектор · МАОУ «Томский Хобби-центр» · НОЦ ЦДИИО ТГПУ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430000" y="6547104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0C4F1C7-7515-450D-8243-E1489D725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48640" y="384048"/>
            <a:ext cx="9966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ЗАМЫСЕЛ ПРОЕКТА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29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От разрозненных кружков — к персональной траектории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«Региональная система ранней профориентации» — это переход от набора образовательных программ к целостной экосистеме профессионального самоопределения школьника.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514600"/>
            <a:ext cx="3429000" cy="3200400"/>
          </a:xfrm>
          <a:prstGeom prst="roundRect">
            <a:avLst>
              <a:gd name="adj" fmla="val 3429"/>
            </a:avLst>
          </a:prstGeom>
          <a:solidFill>
            <a:srgbClr val="F4F8FB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2880360"/>
            <a:ext cx="777240" cy="777240"/>
          </a:xfrm>
          <a:prstGeom prst="ellipse">
            <a:avLst/>
          </a:prstGeom>
          <a:solidFill>
            <a:srgbClr val="2F6690"/>
          </a:solidFill>
          <a:ln/>
        </p:spPr>
      </p:sp>
      <p:pic>
        <p:nvPicPr>
          <p:cNvPr id="7" name="Image 0" descr="/home/claude/assets/icons/compas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218" y="3066898"/>
            <a:ext cx="404165" cy="40416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68680" y="3840480"/>
            <a:ext cx="2788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Адаптивный навигатор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68680" y="4617720"/>
            <a:ext cx="2788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ИИ-помощник, который рекомендует не отдельный курс, а целостный сценарий: программы, проекты, события, наставники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297680" y="2514600"/>
            <a:ext cx="3429000" cy="3200400"/>
          </a:xfrm>
          <a:prstGeom prst="roundRect">
            <a:avLst>
              <a:gd name="adj" fmla="val 3429"/>
            </a:avLst>
          </a:prstGeom>
          <a:solidFill>
            <a:srgbClr val="F4F8FB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617720" y="2880360"/>
            <a:ext cx="777240" cy="777240"/>
          </a:xfrm>
          <a:prstGeom prst="ellipse">
            <a:avLst/>
          </a:prstGeom>
          <a:solidFill>
            <a:srgbClr val="3F7D77"/>
          </a:solidFill>
          <a:ln/>
        </p:spPr>
      </p:sp>
      <p:pic>
        <p:nvPicPr>
          <p:cNvPr id="12" name="Image 1" descr="/home/claude/assets/icons/rou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4258" y="3066898"/>
            <a:ext cx="404165" cy="40416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617720" y="3840480"/>
            <a:ext cx="2788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 err="1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Индивидуальные</a:t>
            </a:r>
            <a:r>
              <a:rPr lang="ru-RU" sz="15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образовательные</a:t>
            </a:r>
            <a:r>
              <a:rPr lang="en-US" sz="15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маршруты (ИОМ)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4617720" y="4617720"/>
            <a:ext cx="2788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Маршрут строится вместе с тьютором и корректируется по мере того, как меняются интересы ребёнка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8046720" y="2514600"/>
            <a:ext cx="3429000" cy="3200400"/>
          </a:xfrm>
          <a:prstGeom prst="roundRect">
            <a:avLst>
              <a:gd name="adj" fmla="val 3429"/>
            </a:avLst>
          </a:prstGeom>
          <a:solidFill>
            <a:srgbClr val="F4F8FB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8366760" y="2880360"/>
            <a:ext cx="777240" cy="777240"/>
          </a:xfrm>
          <a:prstGeom prst="ellipse">
            <a:avLst/>
          </a:prstGeom>
          <a:solidFill>
            <a:srgbClr val="3E4348"/>
          </a:solidFill>
          <a:ln/>
        </p:spPr>
      </p:sp>
      <p:pic>
        <p:nvPicPr>
          <p:cNvPr id="17" name="Image 2" descr="/home/claude/assets/icons/user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3298" y="3066898"/>
            <a:ext cx="404165" cy="40416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366760" y="3840480"/>
            <a:ext cx="2788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Практика и сообщества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8366760" y="4617720"/>
            <a:ext cx="2788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Хакатоны, кейс-чемпионаты, реальные задачи от партнёров и детско-взрослые профессиональные сообщества</a:t>
            </a:r>
            <a:endParaRPr lang="en-US" sz="1100" dirty="0"/>
          </a:p>
        </p:txBody>
      </p:sp>
      <p:sp>
        <p:nvSpPr>
          <p:cNvPr id="20" name="Text 15"/>
          <p:cNvSpPr/>
          <p:nvPr/>
        </p:nvSpPr>
        <p:spPr>
          <a:xfrm>
            <a:off x="457200" y="6547104"/>
            <a:ext cx="8869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ИИ-Вектор · МАОУ «Томский Хобби-центр» · НОЦ ЦДИИО ТГПУ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1430000" y="6547104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930347D3-762E-82F2-2408-B0BA220B2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48640" y="384048"/>
            <a:ext cx="9966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ВАЖНОЕ УТОЧНЕНИЕ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29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Мы — в стадии реализации, а не отчёта о результатах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стартовал в январе 2026 года и рассчитан до декабря 2028-го. Сегодня мы показываем не итоги, а то, что уже работает в руках педагогов и школьников.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514600"/>
            <a:ext cx="2514600" cy="3246120"/>
          </a:xfrm>
          <a:prstGeom prst="roundRect">
            <a:avLst>
              <a:gd name="adj" fmla="val 4364"/>
            </a:avLst>
          </a:prstGeom>
          <a:solidFill>
            <a:srgbClr val="F4F8FB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2834640"/>
            <a:ext cx="713232" cy="713232"/>
          </a:xfrm>
          <a:prstGeom prst="ellipse">
            <a:avLst/>
          </a:prstGeom>
          <a:solidFill>
            <a:srgbClr val="3F7D77"/>
          </a:solidFill>
          <a:ln/>
        </p:spPr>
      </p:sp>
      <p:pic>
        <p:nvPicPr>
          <p:cNvPr id="7" name="Image 0" descr="/home/claude/assets/icons/searc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268" y="3012948"/>
            <a:ext cx="356616" cy="35661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3703320"/>
            <a:ext cx="200253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Проектирование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804672" y="4434840"/>
            <a:ext cx="200253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03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Замысел экосистемы, спецификации сервисов, заявка на статус РИП</a:t>
            </a:r>
            <a:endParaRPr lang="en-US" sz="1030" dirty="0"/>
          </a:p>
        </p:txBody>
      </p:sp>
      <p:sp>
        <p:nvSpPr>
          <p:cNvPr id="10" name="Text 7"/>
          <p:cNvSpPr/>
          <p:nvPr/>
        </p:nvSpPr>
        <p:spPr>
          <a:xfrm>
            <a:off x="804672" y="5349240"/>
            <a:ext cx="20025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3F7D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ВЫПОЛНЕНО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3282696" y="2514600"/>
            <a:ext cx="2514600" cy="3246120"/>
          </a:xfrm>
          <a:prstGeom prst="roundRect">
            <a:avLst>
              <a:gd name="adj" fmla="val 4364"/>
            </a:avLst>
          </a:prstGeom>
          <a:solidFill>
            <a:srgbClr val="F4F8FB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557016" y="2834640"/>
            <a:ext cx="713232" cy="713232"/>
          </a:xfrm>
          <a:prstGeom prst="ellipse">
            <a:avLst/>
          </a:prstGeom>
          <a:solidFill>
            <a:srgbClr val="3F7D77"/>
          </a:solidFill>
          <a:ln/>
        </p:spPr>
      </p:sp>
      <p:pic>
        <p:nvPicPr>
          <p:cNvPr id="13" name="Image 1" descr="/home/claude/assets/icons/puzzl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5324" y="3012948"/>
            <a:ext cx="356616" cy="35661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538728" y="3703320"/>
            <a:ext cx="200253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Разработка сервисов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3538728" y="4434840"/>
            <a:ext cx="200253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03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Первые рабочие версии сервисов созданы совместно с НОЦ ЦДИИО</a:t>
            </a:r>
            <a:endParaRPr lang="en-US" sz="1030" dirty="0"/>
          </a:p>
        </p:txBody>
      </p:sp>
      <p:sp>
        <p:nvSpPr>
          <p:cNvPr id="16" name="Text 12"/>
          <p:cNvSpPr/>
          <p:nvPr/>
        </p:nvSpPr>
        <p:spPr>
          <a:xfrm>
            <a:off x="3538728" y="5349240"/>
            <a:ext cx="20025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3F7D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ВЫПОЛНЕНО</a:t>
            </a:r>
            <a:endParaRPr lang="en-US" sz="850" dirty="0"/>
          </a:p>
        </p:txBody>
      </p:sp>
      <p:sp>
        <p:nvSpPr>
          <p:cNvPr id="17" name="Shape 13"/>
          <p:cNvSpPr/>
          <p:nvPr/>
        </p:nvSpPr>
        <p:spPr>
          <a:xfrm>
            <a:off x="6016752" y="2514600"/>
            <a:ext cx="2514600" cy="3246120"/>
          </a:xfrm>
          <a:prstGeom prst="roundRect">
            <a:avLst>
              <a:gd name="adj" fmla="val 4364"/>
            </a:avLst>
          </a:prstGeom>
          <a:solidFill>
            <a:srgbClr val="1B3B5F"/>
          </a:solidFill>
          <a:ln/>
        </p:spPr>
      </p:sp>
      <p:sp>
        <p:nvSpPr>
          <p:cNvPr id="18" name="Shape 14"/>
          <p:cNvSpPr/>
          <p:nvPr/>
        </p:nvSpPr>
        <p:spPr>
          <a:xfrm>
            <a:off x="6291072" y="2834640"/>
            <a:ext cx="713232" cy="713232"/>
          </a:xfrm>
          <a:prstGeom prst="ellipse">
            <a:avLst/>
          </a:prstGeom>
          <a:solidFill>
            <a:srgbClr val="B8863B"/>
          </a:solidFill>
          <a:ln/>
        </p:spPr>
      </p:sp>
      <p:pic>
        <p:nvPicPr>
          <p:cNvPr id="19" name="Image 2" descr="/home/claude/assets/icons/chalkboar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9380" y="3012948"/>
            <a:ext cx="356616" cy="356616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272784" y="3703320"/>
            <a:ext cx="200253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Апробация и внедрение</a:t>
            </a:r>
            <a:endParaRPr lang="en-US" sz="1450" dirty="0"/>
          </a:p>
        </p:txBody>
      </p:sp>
      <p:sp>
        <p:nvSpPr>
          <p:cNvPr id="21" name="Text 16"/>
          <p:cNvSpPr/>
          <p:nvPr/>
        </p:nvSpPr>
        <p:spPr>
          <a:xfrm>
            <a:off x="6272784" y="4434840"/>
            <a:ext cx="200253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030" dirty="0">
                <a:solidFill>
                  <a:srgbClr val="C9D9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Сервисы тестируются на занятиях и в тьюторских сессиях — мы здесь</a:t>
            </a:r>
            <a:endParaRPr lang="en-US" sz="1030" dirty="0"/>
          </a:p>
        </p:txBody>
      </p:sp>
      <p:sp>
        <p:nvSpPr>
          <p:cNvPr id="22" name="Text 17"/>
          <p:cNvSpPr/>
          <p:nvPr/>
        </p:nvSpPr>
        <p:spPr>
          <a:xfrm>
            <a:off x="6272784" y="5349240"/>
            <a:ext cx="20025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СЕЙЧАС</a:t>
            </a:r>
            <a:endParaRPr lang="en-US" sz="850" dirty="0"/>
          </a:p>
        </p:txBody>
      </p:sp>
      <p:sp>
        <p:nvSpPr>
          <p:cNvPr id="23" name="Shape 18"/>
          <p:cNvSpPr/>
          <p:nvPr/>
        </p:nvSpPr>
        <p:spPr>
          <a:xfrm>
            <a:off x="8750808" y="2514600"/>
            <a:ext cx="2514600" cy="3246120"/>
          </a:xfrm>
          <a:prstGeom prst="roundRect">
            <a:avLst>
              <a:gd name="adj" fmla="val 4364"/>
            </a:avLst>
          </a:prstGeom>
          <a:solidFill>
            <a:srgbClr val="F4F8FB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9025128" y="2834640"/>
            <a:ext cx="713232" cy="713232"/>
          </a:xfrm>
          <a:prstGeom prst="ellipse">
            <a:avLst/>
          </a:prstGeom>
          <a:solidFill>
            <a:srgbClr val="5C89AC"/>
          </a:solidFill>
          <a:ln/>
        </p:spPr>
      </p:sp>
      <p:pic>
        <p:nvPicPr>
          <p:cNvPr id="25" name="Image 3" descr="/home/claude/assets/icons/char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03436" y="3012948"/>
            <a:ext cx="356616" cy="356616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9006840" y="3703320"/>
            <a:ext cx="200253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Оценка эффектов</a:t>
            </a:r>
            <a:endParaRPr lang="en-US" sz="1450" dirty="0"/>
          </a:p>
        </p:txBody>
      </p:sp>
      <p:sp>
        <p:nvSpPr>
          <p:cNvPr id="27" name="Text 21"/>
          <p:cNvSpPr/>
          <p:nvPr/>
        </p:nvSpPr>
        <p:spPr>
          <a:xfrm>
            <a:off x="9006840" y="4434840"/>
            <a:ext cx="200253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03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Анкетирование педагогов и обучающихся, аналитика траекторий</a:t>
            </a:r>
            <a:endParaRPr lang="en-US" sz="1030" dirty="0"/>
          </a:p>
        </p:txBody>
      </p:sp>
      <p:sp>
        <p:nvSpPr>
          <p:cNvPr id="28" name="Text 22"/>
          <p:cNvSpPr/>
          <p:nvPr/>
        </p:nvSpPr>
        <p:spPr>
          <a:xfrm>
            <a:off x="9006840" y="5349240"/>
            <a:ext cx="20025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5C89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ВПЕРЕДИ</a:t>
            </a:r>
            <a:endParaRPr lang="en-US" sz="850" dirty="0"/>
          </a:p>
        </p:txBody>
      </p:sp>
      <p:sp>
        <p:nvSpPr>
          <p:cNvPr id="29" name="Text 23"/>
          <p:cNvSpPr/>
          <p:nvPr/>
        </p:nvSpPr>
        <p:spPr>
          <a:xfrm>
            <a:off x="457200" y="6547104"/>
            <a:ext cx="8869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ИИ-Вектор · МАОУ «Томский Хобби-центр» · НОЦ ЦДИИО ТГПУ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11430000" y="6547104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06429D7A-629A-79B1-E120-273D670C5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48640" y="384048"/>
            <a:ext cx="9966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УЖЕ РАБОТАЕТ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29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Четыре сервиса в апробации: два для школьника, два для педагога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Все сервисы автономны: педагог или школьник может начать пользоваться любым из них независимо от остальных.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2514600" cy="3429000"/>
          </a:xfrm>
          <a:prstGeom prst="roundRect">
            <a:avLst>
              <a:gd name="adj" fmla="val 4364"/>
            </a:avLst>
          </a:prstGeom>
          <a:solidFill>
            <a:srgbClr val="F4F8FB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2606040"/>
            <a:ext cx="731520" cy="731520"/>
          </a:xfrm>
          <a:prstGeom prst="ellipse">
            <a:avLst/>
          </a:prstGeom>
          <a:solidFill>
            <a:srgbClr val="3F7D77"/>
          </a:solidFill>
          <a:ln/>
        </p:spPr>
      </p:sp>
      <p:pic>
        <p:nvPicPr>
          <p:cNvPr id="7" name="Image 0" descr="/home/claude/assets/icons/gamepa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525" y="2781605"/>
            <a:ext cx="380390" cy="38039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3456432"/>
            <a:ext cx="20025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80" dirty="0">
                <a:solidFill>
                  <a:srgbClr val="3F7D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ШКОЛЬНИК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804672" y="3749040"/>
            <a:ext cx="200253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Путешествие по программам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804672" y="4617720"/>
            <a:ext cx="1600200" cy="0"/>
          </a:xfrm>
          <a:prstGeom prst="line">
            <a:avLst/>
          </a:prstGeom>
          <a:noFill/>
          <a:ln w="12700">
            <a:solidFill>
              <a:srgbClr val="D7E2E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04672" y="4773168"/>
            <a:ext cx="200253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02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Игра-диагностика для школьника: </a:t>
            </a:r>
            <a:r>
              <a:rPr lang="en-US" sz="1020" dirty="0" err="1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методики</a:t>
            </a:r>
            <a:r>
              <a:rPr lang="ru-RU" sz="102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профориентации</a:t>
            </a:r>
            <a:r>
              <a:rPr lang="en-US" sz="102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20" dirty="0" err="1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Соломина</a:t>
            </a:r>
            <a:r>
              <a:rPr lang="en-US" sz="102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и Гарднера</a:t>
            </a:r>
            <a:endParaRPr lang="en-US" sz="1020" dirty="0"/>
          </a:p>
        </p:txBody>
      </p:sp>
      <p:sp>
        <p:nvSpPr>
          <p:cNvPr id="12" name="Shape 9"/>
          <p:cNvSpPr/>
          <p:nvPr/>
        </p:nvSpPr>
        <p:spPr>
          <a:xfrm>
            <a:off x="3282696" y="2286000"/>
            <a:ext cx="2514600" cy="3429000"/>
          </a:xfrm>
          <a:prstGeom prst="roundRect">
            <a:avLst>
              <a:gd name="adj" fmla="val 4364"/>
            </a:avLst>
          </a:prstGeom>
          <a:solidFill>
            <a:srgbClr val="F4F8FB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557016" y="2606040"/>
            <a:ext cx="731520" cy="731520"/>
          </a:xfrm>
          <a:prstGeom prst="ellipse">
            <a:avLst/>
          </a:prstGeom>
          <a:solidFill>
            <a:srgbClr val="2F6690"/>
          </a:solidFill>
          <a:ln/>
        </p:spPr>
      </p:sp>
      <p:pic>
        <p:nvPicPr>
          <p:cNvPr id="14" name="Image 1" descr="/home/claude/assets/icons/compas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2581" y="2781605"/>
            <a:ext cx="380390" cy="38039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538728" y="3456432"/>
            <a:ext cx="20025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80" dirty="0">
                <a:solidFill>
                  <a:srgbClr val="2F66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ШКОЛЬНИК + ТЬЮТОР</a:t>
            </a:r>
            <a:endParaRPr lang="en-US" sz="850" dirty="0"/>
          </a:p>
        </p:txBody>
      </p:sp>
      <p:sp>
        <p:nvSpPr>
          <p:cNvPr id="16" name="Text 12"/>
          <p:cNvSpPr/>
          <p:nvPr/>
        </p:nvSpPr>
        <p:spPr>
          <a:xfrm>
            <a:off x="3538728" y="3749040"/>
            <a:ext cx="200253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Навигатор профессий</a:t>
            </a:r>
            <a:endParaRPr lang="en-US" sz="1400" dirty="0"/>
          </a:p>
        </p:txBody>
      </p:sp>
      <p:sp>
        <p:nvSpPr>
          <p:cNvPr id="17" name="Shape 13"/>
          <p:cNvSpPr/>
          <p:nvPr/>
        </p:nvSpPr>
        <p:spPr>
          <a:xfrm>
            <a:off x="3538728" y="4617720"/>
            <a:ext cx="1600200" cy="0"/>
          </a:xfrm>
          <a:prstGeom prst="line">
            <a:avLst/>
          </a:prstGeom>
          <a:noFill/>
          <a:ln w="12700">
            <a:solidFill>
              <a:srgbClr val="D7E2EA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3538728" y="4773168"/>
            <a:ext cx="200253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02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Диагностика → профиль → конструктор ИОМ → программы и вузы Томска</a:t>
            </a:r>
            <a:endParaRPr lang="en-US" sz="1020" dirty="0"/>
          </a:p>
        </p:txBody>
      </p:sp>
      <p:sp>
        <p:nvSpPr>
          <p:cNvPr id="19" name="Shape 15"/>
          <p:cNvSpPr/>
          <p:nvPr/>
        </p:nvSpPr>
        <p:spPr>
          <a:xfrm>
            <a:off x="6016752" y="2286000"/>
            <a:ext cx="2514600" cy="3429000"/>
          </a:xfrm>
          <a:prstGeom prst="roundRect">
            <a:avLst>
              <a:gd name="adj" fmla="val 4364"/>
            </a:avLst>
          </a:prstGeom>
          <a:solidFill>
            <a:srgbClr val="F4F8FB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6291072" y="2606040"/>
            <a:ext cx="731520" cy="731520"/>
          </a:xfrm>
          <a:prstGeom prst="ellipse">
            <a:avLst/>
          </a:prstGeom>
          <a:solidFill>
            <a:srgbClr val="5C89AC"/>
          </a:solidFill>
          <a:ln/>
        </p:spPr>
      </p:sp>
      <p:pic>
        <p:nvPicPr>
          <p:cNvPr id="21" name="Image 2" descr="/home/claude/assets/icons/char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6637" y="2781605"/>
            <a:ext cx="380390" cy="38039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6272784" y="3456432"/>
            <a:ext cx="20025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80" dirty="0">
                <a:solidFill>
                  <a:srgbClr val="5C89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ШКОЛЬНИК</a:t>
            </a:r>
            <a:endParaRPr lang="en-US" sz="850" dirty="0"/>
          </a:p>
        </p:txBody>
      </p:sp>
      <p:sp>
        <p:nvSpPr>
          <p:cNvPr id="23" name="Text 18"/>
          <p:cNvSpPr/>
          <p:nvPr/>
        </p:nvSpPr>
        <p:spPr>
          <a:xfrm>
            <a:off x="6272784" y="3749040"/>
            <a:ext cx="200253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Атлас+ · Калькулятор профессий</a:t>
            </a:r>
            <a:endParaRPr lang="en-US" sz="1400" dirty="0"/>
          </a:p>
        </p:txBody>
      </p:sp>
      <p:sp>
        <p:nvSpPr>
          <p:cNvPr id="24" name="Shape 19"/>
          <p:cNvSpPr/>
          <p:nvPr/>
        </p:nvSpPr>
        <p:spPr>
          <a:xfrm>
            <a:off x="6272784" y="4617720"/>
            <a:ext cx="1600200" cy="0"/>
          </a:xfrm>
          <a:prstGeom prst="line">
            <a:avLst/>
          </a:prstGeom>
          <a:noFill/>
          <a:ln w="12700">
            <a:solidFill>
              <a:srgbClr val="D7E2EA"/>
            </a:solidFill>
            <a:prstDash val="solid"/>
          </a:ln>
        </p:spPr>
      </p:sp>
      <p:sp>
        <p:nvSpPr>
          <p:cNvPr id="25" name="Text 20"/>
          <p:cNvSpPr/>
          <p:nvPr/>
        </p:nvSpPr>
        <p:spPr>
          <a:xfrm>
            <a:off x="6272784" y="4773168"/>
            <a:ext cx="200253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02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Профессии будущего под интересы, с </a:t>
            </a:r>
            <a:r>
              <a:rPr lang="ru-RU" sz="102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предполагаемыми </a:t>
            </a:r>
            <a:r>
              <a:rPr lang="en-US" sz="1020" dirty="0" err="1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зарплатами</a:t>
            </a:r>
            <a:r>
              <a:rPr lang="en-US" sz="102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по Томску и gap-анализом</a:t>
            </a:r>
            <a:endParaRPr lang="en-US" sz="1020" dirty="0"/>
          </a:p>
        </p:txBody>
      </p:sp>
      <p:sp>
        <p:nvSpPr>
          <p:cNvPr id="26" name="Shape 21"/>
          <p:cNvSpPr/>
          <p:nvPr/>
        </p:nvSpPr>
        <p:spPr>
          <a:xfrm>
            <a:off x="8750808" y="2286000"/>
            <a:ext cx="2514600" cy="3429000"/>
          </a:xfrm>
          <a:prstGeom prst="roundRect">
            <a:avLst>
              <a:gd name="adj" fmla="val 4364"/>
            </a:avLst>
          </a:prstGeom>
          <a:solidFill>
            <a:srgbClr val="F4F8FB"/>
          </a:solidFill>
          <a:ln w="12700">
            <a:solidFill>
              <a:srgbClr val="D7E2EA"/>
            </a:solidFill>
            <a:prstDash val="solid"/>
          </a:ln>
        </p:spPr>
      </p:sp>
      <p:sp>
        <p:nvSpPr>
          <p:cNvPr id="27" name="Shape 22"/>
          <p:cNvSpPr/>
          <p:nvPr/>
        </p:nvSpPr>
        <p:spPr>
          <a:xfrm>
            <a:off x="9025128" y="2606040"/>
            <a:ext cx="731520" cy="731520"/>
          </a:xfrm>
          <a:prstGeom prst="ellipse">
            <a:avLst/>
          </a:prstGeom>
          <a:solidFill>
            <a:srgbClr val="B8863B"/>
          </a:solidFill>
          <a:ln/>
        </p:spPr>
      </p:sp>
      <p:pic>
        <p:nvPicPr>
          <p:cNvPr id="28" name="Image 3" descr="/home/claude/assets/icons/clipboar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00693" y="2781605"/>
            <a:ext cx="380390" cy="380390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9006840" y="3456432"/>
            <a:ext cx="20025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8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</a:t>
            </a:r>
            <a:endParaRPr lang="en-US" sz="850" dirty="0"/>
          </a:p>
        </p:txBody>
      </p:sp>
      <p:sp>
        <p:nvSpPr>
          <p:cNvPr id="30" name="Text 24"/>
          <p:cNvSpPr/>
          <p:nvPr/>
        </p:nvSpPr>
        <p:spPr>
          <a:xfrm>
            <a:off x="9006840" y="3749040"/>
            <a:ext cx="200253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ПрофКейс · Генератор кейсов</a:t>
            </a:r>
            <a:endParaRPr lang="en-US" sz="1400" dirty="0"/>
          </a:p>
        </p:txBody>
      </p:sp>
      <p:sp>
        <p:nvSpPr>
          <p:cNvPr id="31" name="Shape 25"/>
          <p:cNvSpPr/>
          <p:nvPr/>
        </p:nvSpPr>
        <p:spPr>
          <a:xfrm>
            <a:off x="9006840" y="4617720"/>
            <a:ext cx="1600200" cy="0"/>
          </a:xfrm>
          <a:prstGeom prst="line">
            <a:avLst/>
          </a:prstGeom>
          <a:noFill/>
          <a:ln w="12700">
            <a:solidFill>
              <a:srgbClr val="D7E2EA"/>
            </a:solidFill>
            <a:prstDash val="solid"/>
          </a:ln>
        </p:spPr>
      </p:sp>
      <p:sp>
        <p:nvSpPr>
          <p:cNvPr id="32" name="Text 26"/>
          <p:cNvSpPr/>
          <p:nvPr/>
        </p:nvSpPr>
        <p:spPr>
          <a:xfrm>
            <a:off x="9006840" y="4773168"/>
            <a:ext cx="200253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02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Готовые кейс-задания с реальным профессиональным контекстом за 2–3 минуты</a:t>
            </a:r>
            <a:endParaRPr lang="en-US" sz="1020" dirty="0"/>
          </a:p>
        </p:txBody>
      </p:sp>
      <p:sp>
        <p:nvSpPr>
          <p:cNvPr id="33" name="Text 27"/>
          <p:cNvSpPr/>
          <p:nvPr/>
        </p:nvSpPr>
        <p:spPr>
          <a:xfrm>
            <a:off x="457200" y="6547104"/>
            <a:ext cx="8869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ИИ-Вектор · МАОУ «Томский Хобби-центр» · НОЦ ЦДИИО ТГПУ</a:t>
            </a:r>
            <a:endParaRPr lang="en-US" sz="900" dirty="0"/>
          </a:p>
        </p:txBody>
      </p:sp>
      <p:sp>
        <p:nvSpPr>
          <p:cNvPr id="34" name="Text 28"/>
          <p:cNvSpPr/>
          <p:nvPr/>
        </p:nvSpPr>
        <p:spPr>
          <a:xfrm>
            <a:off x="11430000" y="6547104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DD06811-3791-B4CE-DCFE-E81FA6BC2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3F7D77"/>
          </a:solidFill>
          <a:ln/>
        </p:spPr>
      </p:sp>
      <p:sp>
        <p:nvSpPr>
          <p:cNvPr id="3" name="Shape 1"/>
          <p:cNvSpPr/>
          <p:nvPr/>
        </p:nvSpPr>
        <p:spPr>
          <a:xfrm>
            <a:off x="502920" y="502920"/>
            <a:ext cx="777240" cy="777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4" name="Image 0" descr="/home/claude/assets/icons/gamepa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30" y="697230"/>
            <a:ext cx="388620" cy="3886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141732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FE7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 · ДЛЯ ШКОЛЬНИКА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02920" y="1737360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Путешествие по программам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502920" y="274320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E1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Профориентация в форме игры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502920" y="3246120"/>
            <a:ext cx="32461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E1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Ребёнок бросает кубик и проходит дорогой из 25 клеток-программ Хобби-центра. На каждой клетке — рассказ о программе и вопрос диагностики. В пути его сопровождают шесть героев: Хоббит, школьники, методист, учитель и работодатель.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502920" y="5166360"/>
            <a:ext cx="2377440" cy="0"/>
          </a:xfrm>
          <a:prstGeom prst="line">
            <a:avLst/>
          </a:prstGeom>
          <a:noFill/>
          <a:ln w="12700">
            <a:solidFill>
              <a:srgbClr val="6FAFA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5349240"/>
            <a:ext cx="32461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i="1" dirty="0">
                <a:solidFill>
                  <a:srgbClr val="E1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Диагностика встроена в игру: ребёнок не «проходит тест», а играет — а профиль склонностей складывается сам.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370832" y="1353312"/>
            <a:ext cx="7168896" cy="4088511"/>
          </a:xfrm>
          <a:prstGeom prst="roundRect">
            <a:avLst>
              <a:gd name="adj" fmla="val 1566"/>
            </a:avLst>
          </a:prstGeom>
          <a:solidFill>
            <a:srgbClr val="FFFFFF"/>
          </a:solidFill>
          <a:ln w="12700">
            <a:solidFill>
              <a:srgbClr val="D7E2EA"/>
            </a:solidFill>
            <a:prstDash val="solid"/>
          </a:ln>
          <a:effectLst>
            <a:outerShdw blurRad="114300" dist="38100" dir="5400000" algn="bl" rotWithShape="0">
              <a:srgbClr val="1F2A37">
                <a:alpha val="15000"/>
              </a:srgbClr>
            </a:outerShdw>
          </a:effectLst>
        </p:spPr>
      </p:sp>
      <p:pic>
        <p:nvPicPr>
          <p:cNvPr id="12" name="Image 1" descr="/home/claude/assets/hc/game_mai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4840" y="1417320"/>
            <a:ext cx="7040880" cy="396049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434840" y="5514975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Стартовый экран: 6 направлений, 40+ программ, герои-помощники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457200" y="6547104"/>
            <a:ext cx="8869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ИИ-Вектор · МАОУ «Томский Хобби-центр» · НОЦ ЦДИИО ТГПУ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1430000" y="6547104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18" name="Text 0">
            <a:extLst>
              <a:ext uri="{FF2B5EF4-FFF2-40B4-BE49-F238E27FC236}">
                <a16:creationId xmlns:a16="http://schemas.microsoft.com/office/drawing/2014/main" id="{7207D992-84FB-FF99-8A7E-7BB35E88B4CC}"/>
              </a:ext>
            </a:extLst>
          </p:cNvPr>
          <p:cNvSpPr/>
          <p:nvPr/>
        </p:nvSpPr>
        <p:spPr>
          <a:xfrm>
            <a:off x="4289829" y="320612"/>
            <a:ext cx="467914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 1 · ПУТЕШЕСТВИЕ ПО ПРОГРАММАМ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FE50C63-EA99-29CB-5CC3-7737A99F9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48640" y="384048"/>
            <a:ext cx="9966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 1 · ПУТЕШЕСТВИЕ ПО ПРОГРАММАМ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27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Как игра превращается в профиль склонностей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9378" y="1627632"/>
            <a:ext cx="5004816" cy="2871216"/>
          </a:xfrm>
          <a:prstGeom prst="roundRect">
            <a:avLst>
              <a:gd name="adj" fmla="val 2229"/>
            </a:avLst>
          </a:prstGeom>
          <a:solidFill>
            <a:srgbClr val="FFFFFF"/>
          </a:solidFill>
          <a:ln w="12700">
            <a:solidFill>
              <a:srgbClr val="D7E2EA"/>
            </a:solidFill>
            <a:prstDash val="solid"/>
          </a:ln>
          <a:effectLst>
            <a:outerShdw blurRad="114300" dist="38100" dir="5400000" algn="bl" rotWithShape="0">
              <a:srgbClr val="1F2A37">
                <a:alpha val="15000"/>
              </a:srgbClr>
            </a:outerShdw>
          </a:effectLst>
        </p:spPr>
      </p:sp>
      <p:pic>
        <p:nvPicPr>
          <p:cNvPr id="5" name="Image 0" descr="/home/claude/assets/hc/game_bo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386" y="1691640"/>
            <a:ext cx="4876800" cy="2743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33386" y="4581144"/>
            <a:ext cx="4876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Игровое поле: 25 клеток-программ, счётчик склонностей по типам Климова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5811938" y="1627632"/>
            <a:ext cx="5597324" cy="2871216"/>
          </a:xfrm>
          <a:prstGeom prst="roundRect">
            <a:avLst>
              <a:gd name="adj" fmla="val 2229"/>
            </a:avLst>
          </a:prstGeom>
          <a:solidFill>
            <a:srgbClr val="FFFFFF"/>
          </a:solidFill>
          <a:ln w="12700">
            <a:solidFill>
              <a:srgbClr val="D7E2EA"/>
            </a:solidFill>
            <a:prstDash val="solid"/>
          </a:ln>
          <a:effectLst>
            <a:outerShdw blurRad="114300" dist="38100" dir="5400000" algn="bl" rotWithShape="0">
              <a:srgbClr val="1F2A37">
                <a:alpha val="15000"/>
              </a:srgbClr>
            </a:outerShdw>
          </a:effectLst>
        </p:spPr>
      </p:sp>
      <p:pic>
        <p:nvPicPr>
          <p:cNvPr id="8" name="Image 1" descr="/home/claude/assets/hc/c_dia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5946" y="1691640"/>
            <a:ext cx="5469308" cy="27432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875946" y="4581144"/>
            <a:ext cx="54693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Диагностические вопросы по методике Соломина встроены в ход игры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548640" y="5029200"/>
            <a:ext cx="10881360" cy="1051560"/>
          </a:xfrm>
          <a:prstGeom prst="roundRect">
            <a:avLst>
              <a:gd name="adj" fmla="val 8696"/>
            </a:avLst>
          </a:prstGeom>
          <a:solidFill>
            <a:srgbClr val="E8F1F8"/>
          </a:solidFill>
          <a:ln/>
        </p:spPr>
      </p:sp>
      <p:sp>
        <p:nvSpPr>
          <p:cNvPr id="11" name="Text 7"/>
          <p:cNvSpPr/>
          <p:nvPr/>
        </p:nvSpPr>
        <p:spPr>
          <a:xfrm>
            <a:off x="868680" y="5029200"/>
            <a:ext cx="103327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1B3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Каждый ответ и каждая посещённая клетка добавляют баллы к одному из пяти типов профессий: человек — человек, техника, знак, художественный образ, </a:t>
            </a:r>
            <a:r>
              <a:rPr lang="en-US" sz="1150" dirty="0" err="1">
                <a:solidFill>
                  <a:srgbClr val="1B3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природа</a:t>
            </a:r>
            <a:r>
              <a:rPr lang="ru-RU" sz="1150" dirty="0">
                <a:solidFill>
                  <a:srgbClr val="1B3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(методика И. Соломина)</a:t>
            </a:r>
            <a:r>
              <a:rPr lang="en-US" sz="1150" dirty="0">
                <a:solidFill>
                  <a:srgbClr val="1B3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К финишу у ребёнка складывается собственный профиль.</a:t>
            </a:r>
            <a:endParaRPr lang="en-US" sz="1150" dirty="0"/>
          </a:p>
        </p:txBody>
      </p:sp>
      <p:sp>
        <p:nvSpPr>
          <p:cNvPr id="12" name="Text 8"/>
          <p:cNvSpPr/>
          <p:nvPr/>
        </p:nvSpPr>
        <p:spPr>
          <a:xfrm>
            <a:off x="457200" y="6547104"/>
            <a:ext cx="8869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ИИ-Вектор · МАОУ «Томский Хобби-центр» · НОЦ ЦДИИО ТГПУ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11430000" y="6547104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4DB6918-217C-ACAE-8445-A4AED0932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48640" y="384048"/>
            <a:ext cx="9966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 1 · ПУТЕШЕСТВИЕ ПО ПРОГРАММАМ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2700" b="1" dirty="0">
                <a:solidFill>
                  <a:srgbClr val="1B3B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Каждая клетка — реальная программа Хобби-центра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Игра решает и </a:t>
            </a:r>
            <a:r>
              <a:rPr lang="en-US" sz="1250" dirty="0" err="1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вторую</a:t>
            </a:r>
            <a:r>
              <a:rPr lang="ru-RU" sz="125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(рекламную)</a:t>
            </a:r>
            <a:r>
              <a:rPr lang="en-US" sz="125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задачу: школьник и родитель узнают, что вообще есть в Центре — от танца и вокала до IT-Cube и </a:t>
            </a:r>
            <a:r>
              <a:rPr lang="en-US" sz="1250" dirty="0" err="1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робототехники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224508" y="2130552"/>
            <a:ext cx="5329936" cy="3054096"/>
          </a:xfrm>
          <a:prstGeom prst="roundRect">
            <a:avLst>
              <a:gd name="adj" fmla="val 2096"/>
            </a:avLst>
          </a:prstGeom>
          <a:solidFill>
            <a:srgbClr val="FFFFFF"/>
          </a:solidFill>
          <a:ln w="12700">
            <a:solidFill>
              <a:srgbClr val="D7E2EA"/>
            </a:solidFill>
            <a:prstDash val="solid"/>
          </a:ln>
          <a:effectLst>
            <a:outerShdw blurRad="114300" dist="38100" dir="5400000" algn="bl" rotWithShape="0">
              <a:srgbClr val="1F2A37">
                <a:alpha val="15000"/>
              </a:srgbClr>
            </a:outerShdw>
          </a:effectLst>
        </p:spPr>
      </p:sp>
      <p:pic>
        <p:nvPicPr>
          <p:cNvPr id="6" name="Image 0" descr="/home/claude/assets/hc/itcub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516" y="2194560"/>
            <a:ext cx="5201920" cy="29260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88516" y="5266944"/>
            <a:ext cx="520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IT-Cube: программирование, 3D-печать, робототехника — мост в технические вузы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792188" y="2130552"/>
            <a:ext cx="5961945" cy="3054096"/>
          </a:xfrm>
          <a:prstGeom prst="roundRect">
            <a:avLst>
              <a:gd name="adj" fmla="val 2096"/>
            </a:avLst>
          </a:prstGeom>
          <a:solidFill>
            <a:srgbClr val="FFFFFF"/>
          </a:solidFill>
          <a:ln w="12700">
            <a:solidFill>
              <a:srgbClr val="D7E2EA"/>
            </a:solidFill>
            <a:prstDash val="solid"/>
          </a:ln>
          <a:effectLst>
            <a:outerShdw blurRad="114300" dist="38100" dir="5400000" algn="bl" rotWithShape="0">
              <a:srgbClr val="1F2A37">
                <a:alpha val="15000"/>
              </a:srgbClr>
            </a:outerShdw>
          </a:effectLst>
        </p:spPr>
      </p:sp>
      <p:pic>
        <p:nvPicPr>
          <p:cNvPr id="9" name="Image 1" descr="/home/claude/assets/hc/c_danc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6196" y="2194560"/>
            <a:ext cx="5833929" cy="29260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6196" y="5266944"/>
            <a:ext cx="583392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Танец и спорт: студии, вокальные ансамбли, конкурсы и баттлы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457200" y="6547104"/>
            <a:ext cx="8869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ИИ-Вектор · МАОУ «Томский Хобби-центр» · НОЦ ЦДИИО ТГПУ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11430000" y="6547104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499463F-9340-553C-46E5-91A279438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1B3B5F"/>
          </a:solidFill>
          <a:ln/>
        </p:spPr>
      </p:sp>
      <p:sp>
        <p:nvSpPr>
          <p:cNvPr id="3" name="Shape 1"/>
          <p:cNvSpPr/>
          <p:nvPr/>
        </p:nvSpPr>
        <p:spPr>
          <a:xfrm>
            <a:off x="502920" y="502920"/>
            <a:ext cx="777240" cy="777240"/>
          </a:xfrm>
          <a:prstGeom prst="ellipse">
            <a:avLst/>
          </a:prstGeom>
          <a:solidFill>
            <a:srgbClr val="2F6690"/>
          </a:solidFill>
          <a:ln/>
        </p:spPr>
      </p:sp>
      <p:pic>
        <p:nvPicPr>
          <p:cNvPr id="4" name="Image 0" descr="/home/claude/assets/icons/compas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458" y="689458"/>
            <a:ext cx="404165" cy="40416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141732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9DBB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 · ШКОЛЬНИК + ТЬЮТОР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02920" y="1737360"/>
            <a:ext cx="3246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Навигатор профессий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502920" y="2606040"/>
            <a:ext cx="3246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i="1" dirty="0">
                <a:solidFill>
                  <a:srgbClr val="C9D9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Найди свой путь — от увлечения к профессии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502920" y="3429000"/>
            <a:ext cx="32461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D9E6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 ведёт школьника по семи шагам: две диагностики (Соломин и Гарднер) → результаты → профессиональный профиль → индивидуальный маршрут → программы Хобби-центра → вузы и СПО Томска.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502920" y="5257800"/>
            <a:ext cx="2377440" cy="0"/>
          </a:xfrm>
          <a:prstGeom prst="line">
            <a:avLst/>
          </a:prstGeom>
          <a:noFill/>
          <a:ln w="12700">
            <a:solidFill>
              <a:srgbClr val="3E6488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544068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80" i="1" dirty="0">
                <a:solidFill>
                  <a:srgbClr val="C9D9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Работает в демо-режиме по методике буклета или с подключением GigaChat для персонального разбора.</a:t>
            </a:r>
            <a:endParaRPr lang="en-US" sz="1080" dirty="0"/>
          </a:p>
        </p:txBody>
      </p:sp>
      <p:sp>
        <p:nvSpPr>
          <p:cNvPr id="11" name="Shape 8"/>
          <p:cNvSpPr/>
          <p:nvPr/>
        </p:nvSpPr>
        <p:spPr>
          <a:xfrm>
            <a:off x="4370832" y="1627632"/>
            <a:ext cx="7168896" cy="3659457"/>
          </a:xfrm>
          <a:prstGeom prst="roundRect">
            <a:avLst>
              <a:gd name="adj" fmla="val 1749"/>
            </a:avLst>
          </a:prstGeom>
          <a:solidFill>
            <a:srgbClr val="FFFFFF"/>
          </a:solidFill>
          <a:ln w="12700">
            <a:solidFill>
              <a:srgbClr val="D7E2EA"/>
            </a:solidFill>
            <a:prstDash val="solid"/>
          </a:ln>
          <a:effectLst>
            <a:outerShdw blurRad="114300" dist="38100" dir="5400000" algn="bl" rotWithShape="0">
              <a:srgbClr val="1F2A37">
                <a:alpha val="15000"/>
              </a:srgbClr>
            </a:outerShdw>
          </a:effectLst>
        </p:spPr>
      </p:sp>
      <p:pic>
        <p:nvPicPr>
          <p:cNvPr id="12" name="Image 1" descr="/home/claude/assets/hc/c_nav_mai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4840" y="1691640"/>
            <a:ext cx="7040880" cy="353144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434840" y="5360241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Главная страница: семь шагов пути и Хоббит — символ Хобби-центра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457200" y="6547104"/>
            <a:ext cx="8869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ИИ-Вектор · МАОУ «Томский Хобби-центр» · НОЦ ЦДИИО ТГПУ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1430000" y="6547104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7A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18" name="Text 0">
            <a:extLst>
              <a:ext uri="{FF2B5EF4-FFF2-40B4-BE49-F238E27FC236}">
                <a16:creationId xmlns:a16="http://schemas.microsoft.com/office/drawing/2014/main" id="{D998E962-8385-F646-DAAD-9C09AE3E7A2E}"/>
              </a:ext>
            </a:extLst>
          </p:cNvPr>
          <p:cNvSpPr/>
          <p:nvPr/>
        </p:nvSpPr>
        <p:spPr>
          <a:xfrm>
            <a:off x="4370832" y="347066"/>
            <a:ext cx="4448233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40" dirty="0">
                <a:solidFill>
                  <a:srgbClr val="3E4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 2 · НАВИГАТОР ПРОФЕССИЙ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1280</Words>
  <Application>Microsoft Office PowerPoint</Application>
  <PresentationFormat>Широкоэкранный</PresentationFormat>
  <Paragraphs>153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Cambria</vt:lpstr>
      <vt:lpstr>Gerbera Light</vt:lpstr>
      <vt:lpstr>TomskObl2104</vt:lpstr>
      <vt:lpstr>Office Theme</vt:lpstr>
      <vt:lpstr>Тема Office</vt:lpstr>
      <vt:lpstr>Региональная система ранней профориентации: от профессионального профиля компетенций  к реальным проектам и сообществам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Андрей Глухов</cp:lastModifiedBy>
  <cp:revision>14</cp:revision>
  <dcterms:created xsi:type="dcterms:W3CDTF">2026-08-18T09:08:16Z</dcterms:created>
  <dcterms:modified xsi:type="dcterms:W3CDTF">2026-08-21T12:20:08Z</dcterms:modified>
</cp:coreProperties>
</file>