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8" r:id="rId2"/>
    <p:sldId id="269" r:id="rId3"/>
    <p:sldId id="271" r:id="rId4"/>
    <p:sldId id="272" r:id="rId5"/>
    <p:sldId id="273" r:id="rId6"/>
    <p:sldId id="275" r:id="rId7"/>
    <p:sldId id="276" r:id="rId8"/>
    <p:sldId id="277" r:id="rId9"/>
    <p:sldId id="278" r:id="rId10"/>
    <p:sldId id="274" r:id="rId11"/>
    <p:sldId id="279" r:id="rId12"/>
    <p:sldId id="270" r:id="rId13"/>
  </p:sldIdLst>
  <p:sldSz cx="12192000" cy="6858000"/>
  <p:notesSz cx="6858000" cy="9144000"/>
  <p:embeddedFontLst>
    <p:embeddedFont>
      <p:font typeface="Segoe UI Black" panose="020B0A02040204020203" pitchFamily="34" charset="0"/>
      <p:bold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TomskObl2104" pitchFamily="50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erbera Light" panose="02000300000000000000" pitchFamily="50" charset="-52"/>
      <p:regular r:id="rId23"/>
    </p:embeddedFont>
    <p:embeddedFont>
      <p:font typeface="Gerbera" panose="02000500000000000000" pitchFamily="50" charset="-52"/>
      <p:regular r:id="rId24"/>
      <p:bold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3"/>
    <a:srgbClr val="121316"/>
    <a:srgbClr val="00881B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756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.pn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226" y="3450192"/>
            <a:ext cx="6407594" cy="1200150"/>
          </a:xfrm>
          <a:noFill/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bg1"/>
                </a:solidFill>
                <a:latin typeface="TomskObl2104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ИИ-ассистент педагога.</a:t>
            </a:r>
            <a:br>
              <a:rPr lang="ru-RU" sz="4000" dirty="0">
                <a:solidFill>
                  <a:schemeClr val="bg1"/>
                </a:solidFill>
                <a:latin typeface="TomskObl2104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TomskObl2104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 Конструктор индивидуальных образовательных маршрутов педагога: алгоритмы, логика и первые результаты.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112350"/>
            <a:ext cx="5852160" cy="174565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Васина Лилия Вячеславовна,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заведующий МБДОУ «ЦРР – детский сад №60»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Губарева Наталья Александровна,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старший воспитатель </a:t>
            </a:r>
            <a:endParaRPr lang="ru-RU" dirty="0">
              <a:solidFill>
                <a:schemeClr val="bg1"/>
              </a:solidFill>
              <a:latin typeface="Gerbera Light" panose="02000300000000000000" pitchFamily="50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2" y="692317"/>
            <a:ext cx="785180" cy="13454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365054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097" y="903278"/>
            <a:ext cx="6108192" cy="1325563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5AA3"/>
                </a:solidFill>
                <a:latin typeface="TomskObl2104" pitchFamily="50" charset="0"/>
              </a:rPr>
              <a:t>Н</a:t>
            </a:r>
            <a:r>
              <a:rPr lang="ru-RU" sz="2400" dirty="0" smtClean="0">
                <a:solidFill>
                  <a:srgbClr val="005AA3"/>
                </a:solidFill>
                <a:latin typeface="TomskObl2104" pitchFamily="50" charset="0"/>
              </a:rPr>
              <a:t>аучно-образовательный центр цифровой дидактики и искусственного интеллекта в образовании</a:t>
            </a:r>
            <a:br>
              <a:rPr lang="ru-RU" sz="2400" dirty="0" smtClean="0">
                <a:solidFill>
                  <a:srgbClr val="005AA3"/>
                </a:solidFill>
                <a:latin typeface="TomskObl2104" pitchFamily="50" charset="0"/>
              </a:rPr>
            </a:br>
            <a:r>
              <a:rPr lang="ru-RU" sz="2400" dirty="0" smtClean="0">
                <a:solidFill>
                  <a:srgbClr val="005AA3"/>
                </a:solidFill>
                <a:latin typeface="TomskObl2104" pitchFamily="50" charset="0"/>
              </a:rPr>
              <a:t>ТГПУ</a:t>
            </a:r>
            <a:endParaRPr lang="ru-RU" sz="2400" dirty="0">
              <a:solidFill>
                <a:srgbClr val="005AA3"/>
              </a:solidFill>
              <a:latin typeface="TomskObl2104" pitchFamily="50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 txBox="1">
            <a:spLocks/>
          </p:cNvSpPr>
          <p:nvPr/>
        </p:nvSpPr>
        <p:spPr>
          <a:xfrm>
            <a:off x="1458097" y="4191347"/>
            <a:ext cx="61081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rgbClr val="005AA3"/>
                </a:solidFill>
                <a:latin typeface="TomskObl2104" pitchFamily="50" charset="0"/>
              </a:rPr>
              <a:t>Муниципальное бюджетное образовательное учреждение «Центр развития ребенка – детский сад №60»</a:t>
            </a:r>
          </a:p>
          <a:p>
            <a:r>
              <a:rPr lang="ru-RU" sz="2400" dirty="0" smtClean="0">
                <a:solidFill>
                  <a:srgbClr val="005AA3"/>
                </a:solidFill>
                <a:latin typeface="TomskObl2104" pitchFamily="50" charset="0"/>
              </a:rPr>
              <a:t>ЗАТО Северск</a:t>
            </a:r>
            <a:endParaRPr lang="ru-RU" sz="2400" dirty="0">
              <a:solidFill>
                <a:srgbClr val="005AA3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096" y="2334263"/>
            <a:ext cx="1533144" cy="15331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536" y="4191347"/>
            <a:ext cx="1223448" cy="12234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077232"/>
            <a:ext cx="1636521" cy="11201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558" y="3083411"/>
            <a:ext cx="5237797" cy="13514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6316" y="4263745"/>
            <a:ext cx="3487203" cy="23020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5220" y="469523"/>
            <a:ext cx="2264704" cy="261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190113" y="159603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5AA3"/>
                </a:solidFill>
                <a:latin typeface="TomskObl2104" panose="020B0604020202020204" charset="0"/>
                <a:cs typeface="Arial" pitchFamily="34" charset="-120"/>
              </a:rPr>
              <a:t>ЦЕЛЬ ПРОЕКТА</a:t>
            </a:r>
            <a:endParaRPr lang="en-US" sz="5400" dirty="0">
              <a:solidFill>
                <a:srgbClr val="005AA3"/>
              </a:solidFill>
              <a:latin typeface="TomskObl2104" panose="020B060402020202020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1560381"/>
            <a:ext cx="6176211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Gerbera Light" panose="02000300000000000000" pitchFamily="50" charset="-52"/>
              </a:rPr>
              <a:t>организационно-управленческая </a:t>
            </a:r>
            <a:r>
              <a:rPr lang="ru-RU" sz="2400" dirty="0">
                <a:latin typeface="Gerbera Light" panose="02000300000000000000" pitchFamily="50" charset="-52"/>
              </a:rPr>
              <a:t>модель профессионального развития педагогов ДОУ, основанную на комплексном использовании технологий искусственного </a:t>
            </a:r>
            <a:r>
              <a:rPr lang="ru-RU" sz="2400" dirty="0" smtClean="0">
                <a:latin typeface="Gerbera Light" panose="02000300000000000000" pitchFamily="50" charset="-52"/>
              </a:rPr>
              <a:t>интеллект</a:t>
            </a:r>
          </a:p>
          <a:p>
            <a:pPr algn="just"/>
            <a:endParaRPr lang="ru-RU" sz="2400" dirty="0">
              <a:latin typeface="Gerbera Light" panose="02000300000000000000" pitchFamily="50" charset="-52"/>
            </a:endParaRPr>
          </a:p>
          <a:p>
            <a:pPr marL="342900" indent="-342900" algn="ctr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</a:rPr>
              <a:t>теоретическая обоснованность</a:t>
            </a:r>
          </a:p>
          <a:p>
            <a:pPr marL="342900" indent="-342900" algn="ctr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</a:rPr>
              <a:t>разработка</a:t>
            </a:r>
          </a:p>
          <a:p>
            <a:pPr marL="342900" indent="-342900" algn="ctr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</a:rPr>
              <a:t>апробация</a:t>
            </a:r>
            <a:endParaRPr lang="ru-RU" sz="2400" dirty="0">
              <a:latin typeface="Gerbera Light" panose="02000300000000000000" pitchFamily="50" charset="-52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211" y="1560381"/>
            <a:ext cx="5903346" cy="47388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8186" t="51651" r="35629" b="-1658"/>
          <a:stretch/>
        </p:blipFill>
        <p:spPr>
          <a:xfrm>
            <a:off x="111211" y="151711"/>
            <a:ext cx="1186248" cy="93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02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30382" y="133966"/>
            <a:ext cx="6745705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5400" dirty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5400" dirty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</a:rPr>
              <a:t>то</a:t>
            </a:r>
            <a:r>
              <a:rPr lang="ru-RU" sz="5400" spc="-75" dirty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</a:rPr>
              <a:t> </a:t>
            </a:r>
            <a:r>
              <a:rPr lang="ru-RU" sz="5400" dirty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</a:rPr>
              <a:t>уже</a:t>
            </a:r>
            <a:r>
              <a:rPr lang="ru-RU" sz="5400" spc="-75" dirty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</a:rPr>
              <a:t> </a:t>
            </a:r>
            <a:r>
              <a:rPr lang="ru-RU" sz="5400" dirty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</a:rPr>
              <a:t>сделано</a:t>
            </a:r>
            <a:endParaRPr lang="en-US" sz="5400" dirty="0">
              <a:solidFill>
                <a:srgbClr val="005AA3"/>
              </a:solidFill>
              <a:latin typeface="TomskObl2104" panose="020B060402020202020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605481" y="2434282"/>
            <a:ext cx="11270833" cy="86496"/>
          </a:xfrm>
          <a:prstGeom prst="straightConnector1">
            <a:avLst/>
          </a:prstGeom>
          <a:ln w="76200">
            <a:solidFill>
              <a:srgbClr val="005A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494270" y="2388073"/>
            <a:ext cx="222422" cy="265410"/>
          </a:xfrm>
          <a:prstGeom prst="ellipse">
            <a:avLst/>
          </a:prstGeom>
          <a:solidFill>
            <a:srgbClr val="005AA3"/>
          </a:solidFill>
          <a:ln>
            <a:solidFill>
              <a:srgbClr val="005A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733" y="2383606"/>
            <a:ext cx="237765" cy="27434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545" y="2340358"/>
            <a:ext cx="237765" cy="27434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640" y="2297110"/>
            <a:ext cx="237765" cy="2743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5924" y="2677719"/>
            <a:ext cx="2459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Gerbera Light" panose="02000300000000000000" pitchFamily="50" charset="-52"/>
              </a:rPr>
              <a:t>Подготовительный</a:t>
            </a:r>
            <a:endParaRPr lang="ru-RU" b="1" dirty="0">
              <a:latin typeface="Gerbera Light" panose="02000300000000000000" pitchFamily="50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61498" y="2648318"/>
            <a:ext cx="2704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Gerbera Light" panose="02000300000000000000" pitchFamily="50" charset="-52"/>
              </a:rPr>
              <a:t>Проектировочный</a:t>
            </a:r>
            <a:endParaRPr lang="ru-RU" b="1" dirty="0">
              <a:latin typeface="Gerbera Light" panose="02000300000000000000" pitchFamily="50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03310" y="2614702"/>
            <a:ext cx="5077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latin typeface="Gerbera Light" panose="02000300000000000000" pitchFamily="50" charset="-52"/>
              </a:rPr>
              <a:t>Апробационный</a:t>
            </a:r>
            <a:endParaRPr lang="ru-RU" b="1" dirty="0">
              <a:latin typeface="Gerbera Light" panose="02000300000000000000" pitchFamily="50" charset="-5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91350" y="2614702"/>
            <a:ext cx="2100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Gerbera Light" panose="02000300000000000000" pitchFamily="50" charset="-52"/>
              </a:rPr>
              <a:t>Аналитический</a:t>
            </a:r>
            <a:endParaRPr lang="ru-RU" b="1" dirty="0">
              <a:latin typeface="Gerbera Light" panose="02000300000000000000" pitchFamily="50" charset="-52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2887" y="1475367"/>
            <a:ext cx="1013254" cy="90823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8173" y="1526043"/>
            <a:ext cx="1013254" cy="908239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190" y="1181945"/>
            <a:ext cx="1673795" cy="125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135924" y="3076452"/>
            <a:ext cx="2238178" cy="341632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Формирование проектной группы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Интеграция проекта в стратегию ДОУ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Заключение </a:t>
            </a:r>
            <a:r>
              <a:rPr lang="ru-RU" dirty="0">
                <a:latin typeface="Gerbera Light" panose="02000300000000000000" pitchFamily="50" charset="-52"/>
              </a:rPr>
              <a:t>соглашений с НОЦ</a:t>
            </a:r>
            <a:endParaRPr lang="ru-RU" dirty="0" smtClean="0">
              <a:latin typeface="Gerbera Light" panose="02000300000000000000" pitchFamily="50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Gerbera Light" panose="02000300000000000000" pitchFamily="50" charset="-52"/>
              </a:rPr>
              <a:t>Р</a:t>
            </a:r>
            <a:r>
              <a:rPr lang="ru-RU" dirty="0" smtClean="0">
                <a:latin typeface="Gerbera Light" panose="02000300000000000000" pitchFamily="50" charset="-52"/>
              </a:rPr>
              <a:t>азработка </a:t>
            </a:r>
            <a:r>
              <a:rPr lang="ru-RU" dirty="0">
                <a:latin typeface="Gerbera Light" panose="02000300000000000000" pitchFamily="50" charset="-52"/>
              </a:rPr>
              <a:t>нормативной базы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95129" y="3076452"/>
            <a:ext cx="2238178" cy="203132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Настройка ИИ-сервисов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Создание профилей педагогов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Разработка ИППР</a:t>
            </a:r>
            <a:endParaRPr lang="ru-RU" dirty="0">
              <a:latin typeface="Gerbera Light" panose="02000300000000000000" pitchFamily="50" charset="-5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56998" y="3052183"/>
            <a:ext cx="2238178" cy="2308324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Gerbera Light" panose="02000300000000000000" pitchFamily="50" charset="-52"/>
              </a:rPr>
              <a:t>Внедрение </a:t>
            </a:r>
            <a:r>
              <a:rPr lang="ru-RU" dirty="0" smtClean="0">
                <a:latin typeface="Gerbera Light" panose="02000300000000000000" pitchFamily="50" charset="-52"/>
              </a:rPr>
              <a:t>модели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Пилотная эксплуатация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Реализация ИППР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Сбор данных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Корректировка</a:t>
            </a:r>
            <a:endParaRPr lang="ru-RU" dirty="0">
              <a:latin typeface="Gerbera Light" panose="02000300000000000000" pitchFamily="50" charset="-5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823301" y="3052183"/>
            <a:ext cx="2238178" cy="2308324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Gerbera Light" panose="02000300000000000000" pitchFamily="50" charset="-52"/>
              </a:rPr>
              <a:t>Оценка </a:t>
            </a:r>
            <a:r>
              <a:rPr lang="ru-RU" dirty="0" smtClean="0">
                <a:latin typeface="Gerbera Light" panose="02000300000000000000" pitchFamily="50" charset="-52"/>
              </a:rPr>
              <a:t>эффективности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Подготовка рекомендаций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Оформление результатов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Gerbera Light" panose="02000300000000000000" pitchFamily="50" charset="-52"/>
              </a:rPr>
              <a:t>Масштабирование опыта</a:t>
            </a: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6"/>
          <a:srcRect l="38186" t="51651" r="35629" b="-1658"/>
          <a:stretch/>
        </p:blipFill>
        <p:spPr>
          <a:xfrm>
            <a:off x="81122" y="119087"/>
            <a:ext cx="1186248" cy="93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854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8186" t="51651" r="35629" b="-1658"/>
          <a:stretch/>
        </p:blipFill>
        <p:spPr>
          <a:xfrm>
            <a:off x="81122" y="119087"/>
            <a:ext cx="1186248" cy="93911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80955" y="-172162"/>
            <a:ext cx="67457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Алгоритм работы ИИ-конструктора</a:t>
            </a:r>
            <a:endParaRPr lang="en-US" sz="5400" dirty="0">
              <a:solidFill>
                <a:srgbClr val="005AA3"/>
              </a:solidFill>
              <a:latin typeface="TomskObl2104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5989" y="1873413"/>
            <a:ext cx="3583459" cy="83099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rbera Light" panose="02000300000000000000" pitchFamily="50" charset="-52"/>
              </a:rPr>
              <a:t>МУЛЬТИМОДАЛЬНАЯ ДИАГНОСТИКА</a:t>
            </a:r>
            <a:endParaRPr lang="ru-RU" sz="2400" b="1" dirty="0">
              <a:latin typeface="Gerbera Light" panose="02000300000000000000" pitchFamily="50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53807" y="1873413"/>
            <a:ext cx="3583459" cy="83099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rbera Light" panose="02000300000000000000" pitchFamily="50" charset="-52"/>
              </a:rPr>
              <a:t>ГРАФ КОМПЕТЕНЦИЙ</a:t>
            </a:r>
          </a:p>
          <a:p>
            <a:pPr algn="ctr"/>
            <a:r>
              <a:rPr lang="ru-RU" sz="2400" b="1" dirty="0" smtClean="0">
                <a:latin typeface="Gerbera Light" panose="02000300000000000000" pitchFamily="50" charset="-52"/>
              </a:rPr>
              <a:t>АНАЛИЗ ДЕФИЦИТОВ</a:t>
            </a:r>
            <a:endParaRPr lang="ru-RU" sz="2400" b="1" dirty="0">
              <a:latin typeface="Gerbera Light" panose="02000300000000000000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1625" y="1873413"/>
            <a:ext cx="3583459" cy="83099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rbera Light" panose="02000300000000000000" pitchFamily="50" charset="-52"/>
              </a:rPr>
              <a:t>РЕКОМЕНДАТЕЛЬНОЕ</a:t>
            </a:r>
          </a:p>
          <a:p>
            <a:pPr algn="ctr"/>
            <a:r>
              <a:rPr lang="ru-RU" sz="2400" b="1" dirty="0" smtClean="0">
                <a:latin typeface="Gerbera Light" panose="02000300000000000000" pitchFamily="50" charset="-52"/>
              </a:rPr>
              <a:t>ЯДРО</a:t>
            </a:r>
            <a:endParaRPr lang="ru-RU" sz="2400" b="1" dirty="0">
              <a:latin typeface="Gerbera Light" panose="02000300000000000000" pitchFamily="50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930" y="5321387"/>
            <a:ext cx="4118424" cy="14028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027" y="2816532"/>
            <a:ext cx="2919327" cy="22969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67370" y="5607307"/>
            <a:ext cx="3583459" cy="83099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rbera Light" panose="02000300000000000000" pitchFamily="50" charset="-52"/>
              </a:rPr>
              <a:t>АНАЛИТИЧЕСКАЯ МОДЕЛЬ</a:t>
            </a:r>
            <a:endParaRPr lang="ru-RU" sz="2400" b="1" dirty="0">
              <a:latin typeface="Gerbera Light" panose="02000300000000000000" pitchFamily="50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323" y="2864425"/>
            <a:ext cx="3030426" cy="22969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5597" y="2816532"/>
            <a:ext cx="2615514" cy="228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8876" y="119087"/>
            <a:ext cx="85358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Первые результаты</a:t>
            </a:r>
            <a:endParaRPr lang="en-US" sz="5400" dirty="0">
              <a:solidFill>
                <a:srgbClr val="005AA3"/>
              </a:solidFill>
              <a:latin typeface="TomskObl2104" panose="020B060402020202020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8186" t="51651" r="35629" b="-1658"/>
          <a:stretch/>
        </p:blipFill>
        <p:spPr>
          <a:xfrm>
            <a:off x="81122" y="119087"/>
            <a:ext cx="1186248" cy="9391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122" y="1227291"/>
            <a:ext cx="3261972" cy="892552"/>
          </a:xfrm>
          <a:prstGeom prst="rect">
            <a:avLst/>
          </a:prstGeom>
          <a:noFill/>
          <a:ln w="28575">
            <a:solidFill>
              <a:srgbClr val="005AA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Gerbera Light" panose="02000300000000000000" pitchFamily="50" charset="-52"/>
              </a:rPr>
              <a:t>Построение ИППР  </a:t>
            </a:r>
          </a:p>
          <a:p>
            <a:pPr algn="ctr"/>
            <a:r>
              <a:rPr lang="ru-RU" sz="3200" b="1" dirty="0" smtClean="0">
                <a:latin typeface="Gerbera Light" panose="02000300000000000000" pitchFamily="50" charset="-52"/>
              </a:rPr>
              <a:t>86 %</a:t>
            </a:r>
            <a:endParaRPr lang="ru-RU" sz="3200" b="1" dirty="0">
              <a:latin typeface="Gerbera Light" panose="02000300000000000000" pitchFamily="50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62" y="2288934"/>
            <a:ext cx="2755297" cy="3898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28193" y="1319624"/>
            <a:ext cx="3261972" cy="707886"/>
          </a:xfrm>
          <a:prstGeom prst="rect">
            <a:avLst/>
          </a:prstGeom>
          <a:noFill/>
          <a:ln w="28575">
            <a:solidFill>
              <a:srgbClr val="005AA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Gerbera Light" panose="02000300000000000000" pitchFamily="50" charset="-52"/>
              </a:rPr>
              <a:t>Время на </a:t>
            </a:r>
          </a:p>
          <a:p>
            <a:pPr algn="ctr"/>
            <a:r>
              <a:rPr lang="ru-RU" sz="2000" b="1" dirty="0" smtClean="0">
                <a:latin typeface="Gerbera Light" panose="02000300000000000000" pitchFamily="50" charset="-52"/>
              </a:rPr>
              <a:t>ИППР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3725" y="1305426"/>
            <a:ext cx="3261972" cy="707886"/>
          </a:xfrm>
          <a:prstGeom prst="rect">
            <a:avLst/>
          </a:prstGeom>
          <a:noFill/>
          <a:ln w="28575">
            <a:solidFill>
              <a:srgbClr val="005AA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Gerbera Light" panose="02000300000000000000" pitchFamily="50" charset="-52"/>
              </a:rPr>
              <a:t>Качественные</a:t>
            </a:r>
          </a:p>
          <a:p>
            <a:pPr algn="ctr"/>
            <a:r>
              <a:rPr lang="ru-RU" sz="2000" b="1" dirty="0" smtClean="0">
                <a:latin typeface="Gerbera Light" panose="02000300000000000000" pitchFamily="50" charset="-52"/>
              </a:rPr>
              <a:t>изменения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23205" y="2304717"/>
            <a:ext cx="36719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Gerbera Light" panose="02000300000000000000" pitchFamily="50" charset="-52"/>
              </a:rPr>
              <a:t>без ИИ-конструктора:</a:t>
            </a:r>
          </a:p>
          <a:p>
            <a:pPr algn="ctr">
              <a:lnSpc>
                <a:spcPct val="150000"/>
              </a:lnSpc>
            </a:pPr>
            <a:r>
              <a:rPr lang="ru-RU" sz="3200" b="1" dirty="0" smtClean="0">
                <a:latin typeface="Gerbera Light" panose="02000300000000000000" pitchFamily="50" charset="-52"/>
              </a:rPr>
              <a:t>2-3 недели</a:t>
            </a:r>
          </a:p>
          <a:p>
            <a:pPr algn="ctr">
              <a:lnSpc>
                <a:spcPct val="150000"/>
              </a:lnSpc>
            </a:pPr>
            <a:r>
              <a:rPr lang="ru-RU" sz="2400" dirty="0">
                <a:latin typeface="Gerbera Light" panose="02000300000000000000" pitchFamily="50" charset="-52"/>
              </a:rPr>
              <a:t>с</a:t>
            </a:r>
            <a:r>
              <a:rPr lang="ru-RU" sz="2400" dirty="0" smtClean="0">
                <a:latin typeface="Gerbera Light" panose="02000300000000000000" pitchFamily="50" charset="-52"/>
              </a:rPr>
              <a:t> ИИ – конструктором:</a:t>
            </a:r>
          </a:p>
          <a:p>
            <a:pPr algn="ctr">
              <a:lnSpc>
                <a:spcPct val="150000"/>
              </a:lnSpc>
            </a:pPr>
            <a:r>
              <a:rPr lang="ru-RU" sz="3200" b="1" dirty="0" smtClean="0">
                <a:latin typeface="Gerbera Light" panose="02000300000000000000" pitchFamily="50" charset="-52"/>
              </a:rPr>
              <a:t>10-15 минут</a:t>
            </a:r>
            <a:endParaRPr lang="ru-RU" sz="3200" b="1" dirty="0">
              <a:latin typeface="Gerbera Light" panose="02000300000000000000" pitchFamily="50" charset="-5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98737" y="2304717"/>
            <a:ext cx="36719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</a:rPr>
              <a:t>Системное планирование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</a:rPr>
              <a:t>Высвобождение времени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</a:rPr>
              <a:t>Интерес к профессиональному развитию</a:t>
            </a:r>
            <a:endParaRPr lang="ru-RU" sz="3200" dirty="0">
              <a:latin typeface="Gerbera Light" panose="020003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58081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98876" y="-202940"/>
            <a:ext cx="85358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Индивидуальный маршрут </a:t>
            </a:r>
            <a:endParaRPr lang="ru-RU" sz="4000" dirty="0" smtClean="0">
              <a:solidFill>
                <a:srgbClr val="005AA3"/>
              </a:solidFill>
              <a:latin typeface="TomskObl2104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dirty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Учусь – Применяю – </a:t>
            </a:r>
            <a:endParaRPr lang="ru-RU" sz="3600" dirty="0" smtClean="0">
              <a:solidFill>
                <a:srgbClr val="005AA3"/>
              </a:solidFill>
              <a:latin typeface="TomskObl2104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Рефлексирую </a:t>
            </a:r>
            <a:r>
              <a:rPr lang="ru-RU" sz="3600" dirty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Делюсь»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8186" t="51651" r="35629" b="-1658"/>
          <a:stretch/>
        </p:blipFill>
        <p:spPr>
          <a:xfrm>
            <a:off x="81122" y="119087"/>
            <a:ext cx="1186248" cy="9391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329" y="1521257"/>
            <a:ext cx="7210382" cy="533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8876" y="104576"/>
            <a:ext cx="85358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Аналитика</a:t>
            </a:r>
            <a:endParaRPr lang="en-US" sz="5400" dirty="0">
              <a:solidFill>
                <a:srgbClr val="005AA3"/>
              </a:solidFill>
              <a:latin typeface="TomskObl2104" panose="020B060402020202020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8186" t="51651" r="35629" b="-1658"/>
          <a:stretch/>
        </p:blipFill>
        <p:spPr>
          <a:xfrm>
            <a:off x="81122" y="119087"/>
            <a:ext cx="1186248" cy="9391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265" y="1349075"/>
            <a:ext cx="5610225" cy="4752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748" y="1349075"/>
            <a:ext cx="5929069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54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8876" y="104576"/>
            <a:ext cx="85358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Аналитика</a:t>
            </a:r>
            <a:endParaRPr lang="en-US" sz="5400" dirty="0">
              <a:solidFill>
                <a:srgbClr val="005AA3"/>
              </a:solidFill>
              <a:latin typeface="TomskObl2104" panose="020B060402020202020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8186" t="51651" r="35629" b="-1658"/>
          <a:stretch/>
        </p:blipFill>
        <p:spPr>
          <a:xfrm>
            <a:off x="81122" y="119087"/>
            <a:ext cx="1186248" cy="9391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71" y="1305426"/>
            <a:ext cx="114109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0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8876" y="-172162"/>
            <a:ext cx="85358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Критерии </a:t>
            </a:r>
          </a:p>
          <a:p>
            <a:r>
              <a:rPr lang="ru-RU" sz="5400" dirty="0" smtClean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эффективности</a:t>
            </a:r>
            <a:endParaRPr lang="en-US" sz="5400" dirty="0">
              <a:solidFill>
                <a:srgbClr val="005AA3"/>
              </a:solidFill>
              <a:latin typeface="TomskObl2104" panose="020B060402020202020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8186" t="51651" r="35629" b="-1658"/>
          <a:stretch/>
        </p:blipFill>
        <p:spPr>
          <a:xfrm>
            <a:off x="81122" y="119087"/>
            <a:ext cx="1186248" cy="93911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3588" y="1582164"/>
            <a:ext cx="11682725" cy="4465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Положительная динамика уровня профессиональной компетентности педагогов </a:t>
            </a:r>
            <a:endParaRPr lang="ru-RU" sz="2400" dirty="0" smtClean="0">
              <a:latin typeface="Gerbera Light" panose="020003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Рост вовлеченности </a:t>
            </a:r>
            <a:r>
              <a:rPr lang="ru-RU" sz="2400" dirty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педагогов в инновационные проекты и методическую </a:t>
            </a:r>
            <a:r>
              <a:rPr lang="ru-RU" sz="2400" dirty="0" smtClean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работу</a:t>
            </a:r>
            <a:endParaRPr lang="ru-RU" sz="2400" dirty="0">
              <a:latin typeface="Gerbera Light" panose="020003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Снижение текучести кадров и рисков профессионального </a:t>
            </a:r>
            <a:r>
              <a:rPr lang="ru-RU" sz="2400" dirty="0" smtClean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выгорания</a:t>
            </a:r>
            <a:endParaRPr lang="ru-RU" sz="2400" dirty="0">
              <a:latin typeface="Gerbera Light" panose="020003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Удовлетворённость педагогов качеством и персонализацией повышения квалификации.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Эффективность управленческих решений на основе ИИ-аналитики</a:t>
            </a:r>
            <a:endParaRPr lang="ru-RU" sz="2400" dirty="0">
              <a:latin typeface="Gerbera Light" panose="020003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80799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8876" y="134870"/>
            <a:ext cx="85358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005AA3"/>
                </a:solidFill>
                <a:latin typeface="TomskObl2104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Ожидаемый результат</a:t>
            </a:r>
            <a:endParaRPr lang="en-US" sz="5400" dirty="0">
              <a:solidFill>
                <a:srgbClr val="005AA3"/>
              </a:solidFill>
              <a:latin typeface="TomskObl2104" panose="020B060402020202020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8186" t="51651" r="35629" b="-1658"/>
          <a:stretch/>
        </p:blipFill>
        <p:spPr>
          <a:xfrm>
            <a:off x="81122" y="119087"/>
            <a:ext cx="1186248" cy="93911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3589" y="1668661"/>
            <a:ext cx="11682725" cy="2288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Модель </a:t>
            </a:r>
            <a:r>
              <a:rPr lang="ru-RU" sz="2400" dirty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ИИ поддержанного профессионального развития педагогов </a:t>
            </a:r>
            <a:r>
              <a:rPr lang="ru-RU" sz="2400" dirty="0" smtClean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ДОУ 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Методические </a:t>
            </a:r>
            <a:r>
              <a:rPr lang="ru-RU" sz="2400" dirty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рекомендации для ДОУ по использованию ИИ в управлении профессиональным развитием </a:t>
            </a:r>
            <a:r>
              <a:rPr lang="ru-RU" sz="2400" dirty="0" smtClean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педагогов</a:t>
            </a:r>
          </a:p>
          <a:p>
            <a:pPr marL="342900" lvl="0" indent="-342900"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Gerbera Light" panose="02000300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Масштабирование проекта </a:t>
            </a:r>
            <a:endParaRPr lang="ru-RU" sz="2400" dirty="0">
              <a:latin typeface="Gerbera Light" panose="02000300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998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886325"/>
            <a:ext cx="6687029" cy="771525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Ваше имя и фамилия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48" y="5505451"/>
            <a:ext cx="6126454" cy="771526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должность </a:t>
            </a: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спикера</a:t>
            </a:r>
            <a:endParaRPr lang="ru-RU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238</Words>
  <Application>Microsoft Office PowerPoint</Application>
  <PresentationFormat>Широкоэкранный</PresentationFormat>
  <Paragraphs>74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Segoe UI Black</vt:lpstr>
      <vt:lpstr>Times New Roman</vt:lpstr>
      <vt:lpstr>Arial</vt:lpstr>
      <vt:lpstr>Calibri Light</vt:lpstr>
      <vt:lpstr>TomskObl2104</vt:lpstr>
      <vt:lpstr>Calibri</vt:lpstr>
      <vt:lpstr>Wingdings</vt:lpstr>
      <vt:lpstr>Gerbera Light</vt:lpstr>
      <vt:lpstr>Gerbera</vt:lpstr>
      <vt:lpstr>Тема Office</vt:lpstr>
      <vt:lpstr>ИИ-ассистент педагога.  Конструктор индивидуальных образовательных маршрутов педагога: алгоритмы, логика и первые результаты.</vt:lpstr>
      <vt:lpstr>Научно-образовательный центр цифровой дидактики и искусственного интеллекта в образовании ТГПУ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Ваше имя и фамилия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Пользователь</cp:lastModifiedBy>
  <cp:revision>136</cp:revision>
  <dcterms:created xsi:type="dcterms:W3CDTF">2025-07-14T10:33:41Z</dcterms:created>
  <dcterms:modified xsi:type="dcterms:W3CDTF">2026-08-18T02:53:48Z</dcterms:modified>
</cp:coreProperties>
</file>