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4"/>
  </p:notesMasterIdLst>
  <p:sldIdLst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70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7681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314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106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2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31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1507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143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9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113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801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88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707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52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4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11.jp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jpg"/><Relationship Id="rId4" Type="http://schemas.openxmlformats.org/officeDocument/2006/relationships/image" Target="../media/image19.png"/><Relationship Id="rId9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4.pn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776" y="1090532"/>
            <a:ext cx="4943474" cy="3157618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ru-RU" sz="4000" dirty="0">
                <a:solidFill>
                  <a:schemeClr val="bg1"/>
                </a:solidFill>
                <a:latin typeface="TomskObl2104" pitchFamily="50" charset="0"/>
              </a:rPr>
              <a:t>Цифровой наставник: ИИ-ассистенты для профессионального роста молодых педагогов и поддержки родителей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4767" y="5019155"/>
            <a:ext cx="5053668" cy="733425"/>
          </a:xfrm>
        </p:spPr>
        <p:txBody>
          <a:bodyPr>
            <a:normAutofit fontScale="77500" lnSpcReduction="20000"/>
          </a:bodyPr>
          <a:lstStyle/>
          <a:p>
            <a:pPr algn="r"/>
            <a:r>
              <a:rPr lang="ru-RU" dirty="0">
                <a:solidFill>
                  <a:schemeClr val="bg1"/>
                </a:solidFill>
                <a:latin typeface="Gerbera Light" panose="02000300000000000000" pitchFamily="50" charset="-52"/>
              </a:rPr>
              <a:t>Глухов Андрей Петрович, к. филос. н., доцент,  директор НОЦ ЦДИИО ПИОП ИРПО ТГПУ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2" y="1298467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221" y="4999258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  <p:sp>
        <p:nvSpPr>
          <p:cNvPr id="4" name="Text 4">
            <a:extLst>
              <a:ext uri="{FF2B5EF4-FFF2-40B4-BE49-F238E27FC236}">
                <a16:creationId xmlns:a16="http://schemas.microsoft.com/office/drawing/2014/main" id="{4D938184-FFA6-B8EF-D751-7452B15BA88E}"/>
              </a:ext>
            </a:extLst>
          </p:cNvPr>
          <p:cNvSpPr/>
          <p:nvPr/>
        </p:nvSpPr>
        <p:spPr>
          <a:xfrm>
            <a:off x="378458" y="359285"/>
            <a:ext cx="43542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kern="0" spc="12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НАСТАВНИЧЕСКИХ ПРАКТИК</a:t>
            </a:r>
            <a:endParaRPr lang="en-US" sz="1350" dirty="0"/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F006B939-BA6D-839A-B8A7-1EF0E086CE8C}"/>
              </a:ext>
            </a:extLst>
          </p:cNvPr>
          <p:cNvSpPr/>
          <p:nvPr/>
        </p:nvSpPr>
        <p:spPr>
          <a:xfrm>
            <a:off x="594360" y="5712549"/>
            <a:ext cx="6517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Площадка: ОГАОУ «</a:t>
            </a:r>
            <a:r>
              <a:rPr lang="en-US" sz="1100" b="1" i="1" dirty="0" err="1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Интеграция</a:t>
            </a:r>
            <a:r>
              <a:rPr lang="en-US" sz="1100" b="1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  ·  </a:t>
            </a:r>
            <a:r>
              <a:rPr lang="en-US" sz="1100" b="1" i="1" dirty="0" err="1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Исследования</a:t>
            </a:r>
            <a:r>
              <a:rPr lang="en-US" sz="1100" b="1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и </a:t>
            </a:r>
            <a:r>
              <a:rPr lang="en-US" sz="1100" b="1" i="1" dirty="0" err="1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разработки</a:t>
            </a:r>
            <a:r>
              <a:rPr lang="en-US" sz="1100" b="1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i="1" dirty="0" err="1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проводятся</a:t>
            </a:r>
            <a:r>
              <a:rPr lang="en-US" sz="1100" b="1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i="1" dirty="0" err="1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</a:t>
            </a:r>
            <a:r>
              <a:rPr lang="en-US" sz="1100" b="1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100" b="1" i="1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финансовой </a:t>
            </a:r>
            <a:r>
              <a:rPr lang="en-US" sz="1100" b="1" i="1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поддержке</a:t>
            </a:r>
            <a:r>
              <a:rPr lang="en-US" sz="1100" b="1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00" b="1" i="1" dirty="0" err="1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гранта</a:t>
            </a:r>
            <a:r>
              <a:rPr lang="en-US" sz="1100" b="1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РНФ № 26-18-00832</a:t>
            </a:r>
            <a:endParaRPr lang="en-US" sz="1100" b="1" i="1" dirty="0">
              <a:solidFill>
                <a:schemeClr val="accent1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BC3FCD9-E919-178B-D2EA-E05FED1E84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003119" y="1180859"/>
            <a:ext cx="854794" cy="5470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B0828A2-08EF-D72A-1DB2-0B3E90AFD71D}"/>
              </a:ext>
            </a:extLst>
          </p:cNvPr>
          <p:cNvSpPr txBox="1"/>
          <p:nvPr/>
        </p:nvSpPr>
        <p:spPr>
          <a:xfrm>
            <a:off x="497292" y="4398588"/>
            <a:ext cx="60960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050" i="1" dirty="0" err="1">
                <a:solidFill>
                  <a:schemeClr val="bg1"/>
                </a:solidFill>
              </a:rPr>
              <a:t>Целевая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аудитория</a:t>
            </a:r>
            <a:r>
              <a:rPr lang="en-US" sz="1050" i="1" dirty="0">
                <a:solidFill>
                  <a:schemeClr val="bg1"/>
                </a:solidFill>
              </a:rPr>
              <a:t>: </a:t>
            </a:r>
            <a:r>
              <a:rPr lang="en-US" sz="1050" i="1" dirty="0" err="1">
                <a:solidFill>
                  <a:schemeClr val="bg1"/>
                </a:solidFill>
              </a:rPr>
              <a:t>руководители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учреждений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общего</a:t>
            </a:r>
            <a:r>
              <a:rPr lang="en-US" sz="1050" i="1" dirty="0">
                <a:solidFill>
                  <a:schemeClr val="bg1"/>
                </a:solidFill>
              </a:rPr>
              <a:t> и </a:t>
            </a:r>
            <a:r>
              <a:rPr lang="en-US" sz="1050" i="1" dirty="0" err="1">
                <a:solidFill>
                  <a:schemeClr val="bg1"/>
                </a:solidFill>
              </a:rPr>
              <a:t>дополнительного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образования</a:t>
            </a:r>
            <a:r>
              <a:rPr lang="en-US" sz="1050" i="1" dirty="0">
                <a:solidFill>
                  <a:schemeClr val="bg1"/>
                </a:solidFill>
              </a:rPr>
              <a:t>,</a:t>
            </a:r>
            <a:endParaRPr lang="ru-RU" sz="1050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учителя-предметники</a:t>
            </a:r>
            <a:r>
              <a:rPr lang="en-US" sz="1050" i="1" dirty="0">
                <a:solidFill>
                  <a:schemeClr val="bg1"/>
                </a:solidFill>
              </a:rPr>
              <a:t>, </a:t>
            </a:r>
            <a:r>
              <a:rPr lang="en-US" sz="1050" i="1" dirty="0" err="1">
                <a:solidFill>
                  <a:schemeClr val="bg1"/>
                </a:solidFill>
              </a:rPr>
              <a:t>преподаватели</a:t>
            </a:r>
            <a:r>
              <a:rPr lang="en-US" sz="1050" i="1" dirty="0">
                <a:solidFill>
                  <a:schemeClr val="bg1"/>
                </a:solidFill>
              </a:rPr>
              <a:t>, </a:t>
            </a:r>
            <a:r>
              <a:rPr lang="en-US" sz="1050" i="1" dirty="0" err="1">
                <a:solidFill>
                  <a:schemeClr val="bg1"/>
                </a:solidFill>
              </a:rPr>
              <a:t>молодые</a:t>
            </a:r>
            <a:r>
              <a:rPr lang="en-US" sz="1050" i="1" dirty="0">
                <a:solidFill>
                  <a:schemeClr val="bg1"/>
                </a:solidFill>
              </a:rPr>
              <a:t> </a:t>
            </a:r>
            <a:r>
              <a:rPr lang="en-US" sz="1050" i="1" dirty="0" err="1">
                <a:solidFill>
                  <a:schemeClr val="bg1"/>
                </a:solidFill>
              </a:rPr>
              <a:t>педагоги</a:t>
            </a:r>
            <a:endParaRPr lang="en-US" sz="105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A7C24AF-091F-6257-F8F5-7712AA89F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384048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АКТУАЛЬНОСТЬ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9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Экосистема «учитель — наставник — семья» на основе ИИ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Наставник физически не может быть рядом с каждым молодым педагогом в момент вопроса, а детский сад — </a:t>
            </a:r>
            <a:r>
              <a:rPr lang="ru-RU" sz="13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проводить</a:t>
            </a:r>
            <a:r>
              <a:rPr lang="en-US" sz="13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индивидуальную консультацию для каждой тревожной семьи. ИИ берёт на себя часть этой постоянной поддержки.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3063240"/>
            <a:ext cx="777240" cy="77724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7" name="Image 0" descr="/home/claude/assets/icons/rou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218" y="3249778"/>
            <a:ext cx="404165" cy="4041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68680" y="4023360"/>
            <a:ext cx="2788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Дефицит наставнического времени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68680" y="4572000"/>
            <a:ext cx="27889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 наставник не успевает системно сопровождать всех молодых коллег — а вопросы у них возникают ежедневно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297680" y="269748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617720" y="3063240"/>
            <a:ext cx="777240" cy="77724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12" name="Image 1" descr="/home/claude/assets/icons/hea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258" y="3249778"/>
            <a:ext cx="404165" cy="40416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17720" y="4023360"/>
            <a:ext cx="2788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Тревога семьи при поступлении в сад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4617720" y="4572000"/>
            <a:ext cx="27889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Адаптация ребёнка и родителя требует постоянного контакта, а не разовой консультации на собрании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8046720" y="269748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366760" y="3063240"/>
            <a:ext cx="777240" cy="777240"/>
          </a:xfrm>
          <a:prstGeom prst="ellipse">
            <a:avLst/>
          </a:prstGeom>
          <a:solidFill>
            <a:srgbClr val="3E4348"/>
          </a:solidFill>
          <a:ln/>
        </p:spPr>
      </p:sp>
      <p:pic>
        <p:nvPicPr>
          <p:cNvPr id="17" name="Image 2" descr="/home/claude/assets/icons/puzz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3298" y="3249778"/>
            <a:ext cx="404165" cy="404165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66760" y="4023360"/>
            <a:ext cx="2788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5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Наставничество «на одном человеке»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8366760" y="4572000"/>
            <a:ext cx="27889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 наставничества часто держится на конкретном опытном специалисте, а не на воспроизводимой системе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457200" y="6547104"/>
            <a:ext cx="886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«Цифровой наставник» · НОЦ ЦДИИО ТГПУ</a:t>
            </a:r>
            <a:endParaRPr lang="en-US" sz="900" dirty="0"/>
          </a:p>
        </p:txBody>
      </p:sp>
      <p:sp>
        <p:nvSpPr>
          <p:cNvPr id="21" name="Text 16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00AD5E7-6509-87DA-215B-7DA34D0D40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384048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 ПОДХОД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9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 технологического детерминизма — к педагогическим задачам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0881360" cy="777240"/>
          </a:xfrm>
          <a:prstGeom prst="roundRect">
            <a:avLst>
              <a:gd name="adj" fmla="val 11765"/>
            </a:avLst>
          </a:prstGeom>
          <a:solidFill>
            <a:srgbClr val="E8F1F8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55448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Все проекты НОЦ ЦДИИО начинаются с диагностики реальных «болевых точек» педагогов, администраторов, учеников и родителей — а не с демонстрации </a:t>
            </a:r>
            <a:r>
              <a:rPr lang="en-US" sz="1350" i="1" dirty="0" err="1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возможностей</a:t>
            </a:r>
            <a:r>
              <a:rPr lang="en-US" sz="1350" i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ИИ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2606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вектора внедрения ИИ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548640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3429000"/>
            <a:ext cx="731520" cy="7315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9" name="Image 0" descr="/home/claude/assets/icons/rou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245" y="3604565"/>
            <a:ext cx="380390" cy="38039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68680" y="4297680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Инклюзивный вектор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68680" y="5120640"/>
            <a:ext cx="2788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как мост и адаптер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4297680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1B3B5F"/>
          </a:solidFill>
          <a:ln/>
        </p:spPr>
      </p:sp>
      <p:sp>
        <p:nvSpPr>
          <p:cNvPr id="13" name="Shape 10"/>
          <p:cNvSpPr/>
          <p:nvPr/>
        </p:nvSpPr>
        <p:spPr>
          <a:xfrm>
            <a:off x="4617720" y="3429000"/>
            <a:ext cx="731520" cy="7315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14" name="Image 1" descr="/home/claude/assets/icons/chalkboar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285" y="3604565"/>
            <a:ext cx="380390" cy="38039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617720" y="4297680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Ассистивный вектор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4617720" y="5120640"/>
            <a:ext cx="2788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C9D9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как поддержка и разгрузка педагога — фокус сегодняшней лаборатории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4617720" y="5806440"/>
            <a:ext cx="2788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СЕГОДНЯШНИЙ ФОКУС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8046720" y="3108960"/>
            <a:ext cx="3429000" cy="3108960"/>
          </a:xfrm>
          <a:prstGeom prst="roundRect">
            <a:avLst>
              <a:gd name="adj" fmla="val 3529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366760" y="3429000"/>
            <a:ext cx="731520" cy="7315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20" name="Image 2" descr="/home/claude/assets/icons/compas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2325" y="3604565"/>
            <a:ext cx="380390" cy="38039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366760" y="4297680"/>
            <a:ext cx="2788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Стратегически-проективный вектор</a:t>
            </a:r>
            <a:endParaRPr lang="en-US" sz="1550" dirty="0"/>
          </a:p>
        </p:txBody>
      </p:sp>
      <p:sp>
        <p:nvSpPr>
          <p:cNvPr id="22" name="Text 17"/>
          <p:cNvSpPr/>
          <p:nvPr/>
        </p:nvSpPr>
        <p:spPr>
          <a:xfrm>
            <a:off x="8366760" y="5120640"/>
            <a:ext cx="2788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 как навигатор и </a:t>
            </a:r>
            <a:r>
              <a:rPr lang="en-US" sz="1150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проектировщик</a:t>
            </a:r>
            <a:r>
              <a:rPr lang="en-US" sz="11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будущего</a:t>
            </a:r>
            <a:r>
              <a:rPr lang="ru-RU" sz="11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обучающихся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457200" y="6547104"/>
            <a:ext cx="886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«Цифровой наставник» · НОЦ ЦДИИО ТГПУ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ED395E9-261E-DBC1-999C-31E570183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384048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ФОРМАТ СОТРУДНИЧЕСТВА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9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 НОЦ работает с экспериментальными площадками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607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Партнёрство строится не как передача готового ИИ-решения, а как совместный итеративный процесс.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2651760"/>
            <a:ext cx="777240" cy="77724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7" name="Image 0" descr="/home/claude/assets/icons/sear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218" y="2838298"/>
            <a:ext cx="404165" cy="4041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29184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68680" y="3566160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Диагностика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8680" y="3998237"/>
            <a:ext cx="2788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Предпроектная диагностика дефицитов молодых педагогов и тревог родителей — интервью и анкетирование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014216" y="3735324"/>
            <a:ext cx="256032" cy="256032"/>
          </a:xfrm>
          <a:prstGeom prst="rightArrow">
            <a:avLst/>
          </a:prstGeom>
          <a:solidFill>
            <a:srgbClr val="D7E2EA"/>
          </a:solidFill>
          <a:ln/>
        </p:spPr>
      </p:sp>
      <p:sp>
        <p:nvSpPr>
          <p:cNvPr id="13" name="Shape 10"/>
          <p:cNvSpPr/>
          <p:nvPr/>
        </p:nvSpPr>
        <p:spPr>
          <a:xfrm>
            <a:off x="4297680" y="233172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17720" y="2651760"/>
            <a:ext cx="777240" cy="77724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15" name="Image 1" descr="/home/claude/assets/icons/puzz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4258" y="2838298"/>
            <a:ext cx="404165" cy="404165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704088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3"/>
          <p:cNvSpPr/>
          <p:nvPr/>
        </p:nvSpPr>
        <p:spPr>
          <a:xfrm>
            <a:off x="4617720" y="3566160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Дизайн под задачу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4594860" y="4023360"/>
            <a:ext cx="2788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Сервис строится под конкретную ситуацию наставничества или адаптации, а не </a:t>
            </a:r>
            <a:r>
              <a:rPr lang="en-US" sz="1100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демонстрирует</a:t>
            </a:r>
            <a:r>
              <a:rPr lang="en-US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ru-RU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абстрактные </a:t>
            </a:r>
            <a:r>
              <a:rPr lang="en-US" sz="1100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возможности</a:t>
            </a:r>
            <a:r>
              <a:rPr lang="en-US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ИИ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7763256" y="3735324"/>
            <a:ext cx="256032" cy="256032"/>
          </a:xfrm>
          <a:prstGeom prst="rightArrow">
            <a:avLst/>
          </a:prstGeom>
          <a:solidFill>
            <a:srgbClr val="D7E2EA"/>
          </a:solidFill>
          <a:ln/>
        </p:spPr>
      </p:sp>
      <p:sp>
        <p:nvSpPr>
          <p:cNvPr id="21" name="Shape 17"/>
          <p:cNvSpPr/>
          <p:nvPr/>
        </p:nvSpPr>
        <p:spPr>
          <a:xfrm>
            <a:off x="8046720" y="2331720"/>
            <a:ext cx="3429000" cy="3063240"/>
          </a:xfrm>
          <a:prstGeom prst="roundRect">
            <a:avLst>
              <a:gd name="adj" fmla="val 3582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8366760" y="2651760"/>
            <a:ext cx="777240" cy="777240"/>
          </a:xfrm>
          <a:prstGeom prst="ellipse">
            <a:avLst/>
          </a:prstGeom>
          <a:solidFill>
            <a:srgbClr val="3E4348"/>
          </a:solidFill>
          <a:ln/>
        </p:spPr>
      </p:sp>
      <p:pic>
        <p:nvPicPr>
          <p:cNvPr id="23" name="Image 2" descr="/home/claude/assets/icons/char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3298" y="2838298"/>
            <a:ext cx="404165" cy="404165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078992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0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5" name="Text 20"/>
          <p:cNvSpPr/>
          <p:nvPr/>
        </p:nvSpPr>
        <p:spPr>
          <a:xfrm>
            <a:off x="8366760" y="3566160"/>
            <a:ext cx="2788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Развитие на данных</a:t>
            </a:r>
            <a:endParaRPr lang="en-US" sz="1700" dirty="0"/>
          </a:p>
        </p:txBody>
      </p:sp>
      <p:sp>
        <p:nvSpPr>
          <p:cNvPr id="27" name="Text 22"/>
          <p:cNvSpPr/>
          <p:nvPr/>
        </p:nvSpPr>
        <p:spPr>
          <a:xfrm>
            <a:off x="8366760" y="3914547"/>
            <a:ext cx="2788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Обратная связь педагогов, методистов и семей определяет, какие функции развивать дальше</a:t>
            </a:r>
            <a:endParaRPr lang="en-US" sz="1100" dirty="0"/>
          </a:p>
        </p:txBody>
      </p:sp>
      <p:sp>
        <p:nvSpPr>
          <p:cNvPr id="28" name="Text 23"/>
          <p:cNvSpPr/>
          <p:nvPr/>
        </p:nvSpPr>
        <p:spPr>
          <a:xfrm>
            <a:off x="548640" y="5577840"/>
            <a:ext cx="10881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Это и есть на практике реализация принципа AI Readiness</a:t>
            </a:r>
            <a:r>
              <a:rPr lang="ru-RU" sz="1250" i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(ИИ-готовности)</a:t>
            </a:r>
            <a:endParaRPr lang="en-US" sz="1250" dirty="0"/>
          </a:p>
        </p:txBody>
      </p:sp>
      <p:sp>
        <p:nvSpPr>
          <p:cNvPr id="29" name="Text 24"/>
          <p:cNvSpPr/>
          <p:nvPr/>
        </p:nvSpPr>
        <p:spPr>
          <a:xfrm>
            <a:off x="457200" y="6547104"/>
            <a:ext cx="886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«Цифровой наставник» · НОЦ ЦДИИО ТГПУ</a:t>
            </a:r>
            <a:endParaRPr lang="en-US" sz="900" dirty="0"/>
          </a:p>
        </p:txBody>
      </p:sp>
      <p:sp>
        <p:nvSpPr>
          <p:cNvPr id="30" name="Text 25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1B491CC-A472-E7F0-5897-4656DFB99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384048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ЭКСПЕРИМЕНТАЛЬНЫЕ ПЛОЩАДКИ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9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Четыре партнёра ассистивного вектора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Далее свой опыт применения ИИ-сервисов представят сами площадки — коротко напомним, о ком пойдёт речь.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514600" cy="3749040"/>
          </a:xfrm>
          <a:prstGeom prst="roundRect">
            <a:avLst>
              <a:gd name="adj" fmla="val 4364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514600"/>
            <a:ext cx="777240" cy="77724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7" name="Image 0" descr="/home/claude/assets/icons/rou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498" y="2701138"/>
            <a:ext cx="404165" cy="40416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04672" y="3520440"/>
            <a:ext cx="200253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СОШ № 53</a:t>
            </a:r>
            <a:endParaRPr lang="en-US" sz="1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г. Томска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04672" y="4434840"/>
            <a:ext cx="2002536" cy="0"/>
          </a:xfrm>
          <a:prstGeom prst="line">
            <a:avLst/>
          </a:prstGeom>
          <a:noFill/>
          <a:ln w="12700">
            <a:solidFill>
              <a:srgbClr val="D7E2E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04672" y="4599432"/>
            <a:ext cx="200253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8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Линейка «ИИ-Наставник»: поддержка адаптации и роста молодых педагогов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19272" y="2148840"/>
            <a:ext cx="2514600" cy="3749040"/>
          </a:xfrm>
          <a:prstGeom prst="roundRect">
            <a:avLst>
              <a:gd name="adj" fmla="val 4364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593592" y="2514600"/>
            <a:ext cx="777240" cy="777240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13" name="Image 1" descr="/home/claude/assets/icons/clipboar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0130" y="2701138"/>
            <a:ext cx="404165" cy="40416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575304" y="3520440"/>
            <a:ext cx="200253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Детский сад № 60</a:t>
            </a:r>
            <a:endParaRPr lang="en-US" sz="1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г. Северска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3575304" y="4434840"/>
            <a:ext cx="2002536" cy="0"/>
          </a:xfrm>
          <a:prstGeom prst="line">
            <a:avLst/>
          </a:prstGeom>
          <a:noFill/>
          <a:ln w="12700">
            <a:solidFill>
              <a:srgbClr val="D7E2E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3575304" y="4599432"/>
            <a:ext cx="200253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8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«ИИ-ассистент педагога»: автоматизация диагностики дефицитов (ИППР) в ДОУ</a:t>
            </a:r>
            <a:endParaRPr lang="en-US" sz="980" dirty="0"/>
          </a:p>
        </p:txBody>
      </p:sp>
      <p:sp>
        <p:nvSpPr>
          <p:cNvPr id="17" name="Shape 13"/>
          <p:cNvSpPr/>
          <p:nvPr/>
        </p:nvSpPr>
        <p:spPr>
          <a:xfrm>
            <a:off x="6089904" y="2148840"/>
            <a:ext cx="2514600" cy="3749040"/>
          </a:xfrm>
          <a:prstGeom prst="roundRect">
            <a:avLst>
              <a:gd name="adj" fmla="val 4364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364224" y="2514600"/>
            <a:ext cx="777240" cy="777240"/>
          </a:xfrm>
          <a:prstGeom prst="ellipse">
            <a:avLst/>
          </a:prstGeom>
          <a:solidFill>
            <a:srgbClr val="B8863B"/>
          </a:solidFill>
          <a:ln/>
        </p:spPr>
      </p:sp>
      <p:pic>
        <p:nvPicPr>
          <p:cNvPr id="19" name="Image 2" descr="/home/claude/assets/icons/boo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0762" y="2701138"/>
            <a:ext cx="404165" cy="404165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345936" y="3520440"/>
            <a:ext cx="200253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Дворец творчества</a:t>
            </a:r>
            <a:endParaRPr lang="en-US" sz="1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детей и молодёжи</a:t>
            </a:r>
            <a:endParaRPr lang="en-US" sz="1400" dirty="0"/>
          </a:p>
        </p:txBody>
      </p:sp>
      <p:sp>
        <p:nvSpPr>
          <p:cNvPr id="21" name="Shape 16"/>
          <p:cNvSpPr/>
          <p:nvPr/>
        </p:nvSpPr>
        <p:spPr>
          <a:xfrm>
            <a:off x="6345936" y="4434840"/>
            <a:ext cx="2002536" cy="0"/>
          </a:xfrm>
          <a:prstGeom prst="line">
            <a:avLst/>
          </a:prstGeom>
          <a:noFill/>
          <a:ln w="12700">
            <a:solidFill>
              <a:srgbClr val="D7E2EA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6345936" y="4599432"/>
            <a:ext cx="200253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80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</a:t>
            </a:r>
            <a:r>
              <a:rPr lang="ru-RU" sz="98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</a:t>
            </a:r>
            <a:r>
              <a:rPr lang="en-US" sz="980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</a:t>
            </a:r>
            <a:r>
              <a:rPr lang="en-US" sz="98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линейка ИППР — адаптация под педагогов дополнительного образования</a:t>
            </a:r>
            <a:endParaRPr lang="en-US" sz="980" dirty="0"/>
          </a:p>
        </p:txBody>
      </p:sp>
      <p:sp>
        <p:nvSpPr>
          <p:cNvPr id="23" name="Shape 18"/>
          <p:cNvSpPr/>
          <p:nvPr/>
        </p:nvSpPr>
        <p:spPr>
          <a:xfrm>
            <a:off x="8860536" y="2148840"/>
            <a:ext cx="2514600" cy="3749040"/>
          </a:xfrm>
          <a:prstGeom prst="roundRect">
            <a:avLst>
              <a:gd name="adj" fmla="val 4364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9134856" y="2514600"/>
            <a:ext cx="777240" cy="777240"/>
          </a:xfrm>
          <a:prstGeom prst="ellipse">
            <a:avLst/>
          </a:prstGeom>
          <a:solidFill>
            <a:srgbClr val="3E4348"/>
          </a:solidFill>
          <a:ln/>
        </p:spPr>
      </p:sp>
      <p:pic>
        <p:nvPicPr>
          <p:cNvPr id="25" name="Image 3" descr="/home/claude/assets/icons/hear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1394" y="2701138"/>
            <a:ext cx="404165" cy="404165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9116568" y="3520440"/>
            <a:ext cx="200253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Детский сад</a:t>
            </a:r>
            <a:endParaRPr lang="en-US" sz="14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«Северный парк»</a:t>
            </a:r>
            <a:endParaRPr lang="en-US" sz="1400" dirty="0"/>
          </a:p>
        </p:txBody>
      </p:sp>
      <p:sp>
        <p:nvSpPr>
          <p:cNvPr id="27" name="Shape 21"/>
          <p:cNvSpPr/>
          <p:nvPr/>
        </p:nvSpPr>
        <p:spPr>
          <a:xfrm>
            <a:off x="9116568" y="4434840"/>
            <a:ext cx="2002536" cy="0"/>
          </a:xfrm>
          <a:prstGeom prst="line">
            <a:avLst/>
          </a:prstGeom>
          <a:noFill/>
          <a:ln w="12700">
            <a:solidFill>
              <a:srgbClr val="D7E2EA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9116568" y="4599432"/>
            <a:ext cx="2002536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98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«Школа молодого родителя»: мягкая адаптация семьи к детскому саду</a:t>
            </a:r>
            <a:endParaRPr lang="en-US" sz="980" dirty="0"/>
          </a:p>
        </p:txBody>
      </p:sp>
      <p:sp>
        <p:nvSpPr>
          <p:cNvPr id="29" name="Text 23"/>
          <p:cNvSpPr/>
          <p:nvPr/>
        </p:nvSpPr>
        <p:spPr>
          <a:xfrm>
            <a:off x="457200" y="6547104"/>
            <a:ext cx="886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«Цифровой наставник» · НОЦ ЦДИИО ТГПУ</a:t>
            </a:r>
            <a:endParaRPr lang="en-US" sz="900" dirty="0"/>
          </a:p>
        </p:txBody>
      </p:sp>
      <p:sp>
        <p:nvSpPr>
          <p:cNvPr id="30" name="Text 24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6B392B5-3B8B-20D5-441B-F436CEDCE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384048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ПЛОЩАДКА КРУПНЫМ ПЛАНОМ · ДВОРЕЦ ТВОРЧЕСТВА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7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показала предиагностика в ДТДМ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3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 разработкой </a:t>
            </a:r>
            <a:r>
              <a:rPr lang="en-US" sz="1230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сервиса</a:t>
            </a:r>
            <a:r>
              <a:rPr lang="en-US" sz="123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НОЦ провёл диагностику среди педагогов (N = 32) и методистов (N = 11) — те же принципы диагностики, что и в остальных кейсах лаборатории.</a:t>
            </a:r>
            <a:endParaRPr lang="en-US" sz="123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2578608" cy="1828800"/>
          </a:xfrm>
          <a:prstGeom prst="roundRect">
            <a:avLst>
              <a:gd name="adj" fmla="val 5000"/>
            </a:avLst>
          </a:prstGeom>
          <a:solidFill>
            <a:srgbClr val="E8F1F8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340864"/>
            <a:ext cx="230428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F66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65,6%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3017520"/>
            <a:ext cx="23042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относятся к ИИ положительно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85800" y="3566160"/>
            <a:ext cx="230428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9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«современный помощник», а не угроза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3346704" y="2194560"/>
            <a:ext cx="2578608" cy="1828800"/>
          </a:xfrm>
          <a:prstGeom prst="roundRect">
            <a:avLst>
              <a:gd name="adj" fmla="val 5000"/>
            </a:avLst>
          </a:prstGeom>
          <a:solidFill>
            <a:srgbClr val="E8F1F8"/>
          </a:solidFill>
          <a:ln/>
        </p:spPr>
      </p:sp>
      <p:sp>
        <p:nvSpPr>
          <p:cNvPr id="10" name="Text 8"/>
          <p:cNvSpPr/>
          <p:nvPr/>
        </p:nvSpPr>
        <p:spPr>
          <a:xfrm>
            <a:off x="3483864" y="2340864"/>
            <a:ext cx="230428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F66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84,4%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483864" y="3017520"/>
            <a:ext cx="23042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испытывают потребность в поддержке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483864" y="3566160"/>
            <a:ext cx="230428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9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оперативной методической или организационной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6144768" y="2194560"/>
            <a:ext cx="2578608" cy="1828800"/>
          </a:xfrm>
          <a:prstGeom prst="roundRect">
            <a:avLst>
              <a:gd name="adj" fmla="val 5000"/>
            </a:avLst>
          </a:prstGeom>
          <a:solidFill>
            <a:srgbClr val="E8F1F8"/>
          </a:solidFill>
          <a:ln/>
        </p:spPr>
      </p:sp>
      <p:sp>
        <p:nvSpPr>
          <p:cNvPr id="14" name="Text 12"/>
          <p:cNvSpPr/>
          <p:nvPr/>
        </p:nvSpPr>
        <p:spPr>
          <a:xfrm>
            <a:off x="6281928" y="2340864"/>
            <a:ext cx="230428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F66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62,5%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6281928" y="3017520"/>
            <a:ext cx="23042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готовы обратиться к чат-боту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6281928" y="3566160"/>
            <a:ext cx="230428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9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если вопрос простой и типовой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8942832" y="2194560"/>
            <a:ext cx="2578608" cy="1828800"/>
          </a:xfrm>
          <a:prstGeom prst="roundRect">
            <a:avLst>
              <a:gd name="adj" fmla="val 5000"/>
            </a:avLst>
          </a:prstGeom>
          <a:solidFill>
            <a:srgbClr val="E8F1F8"/>
          </a:solidFill>
          <a:ln/>
        </p:spPr>
      </p:sp>
      <p:sp>
        <p:nvSpPr>
          <p:cNvPr id="18" name="Text 16"/>
          <p:cNvSpPr/>
          <p:nvPr/>
        </p:nvSpPr>
        <p:spPr>
          <a:xfrm>
            <a:off x="9079992" y="2340864"/>
            <a:ext cx="230428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F66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34,4%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9079992" y="3017520"/>
            <a:ext cx="230428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доверят ИИ </a:t>
            </a:r>
            <a:r>
              <a:rPr lang="en-US" sz="1100" b="1" dirty="0" err="1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диагностик</a:t>
            </a:r>
            <a:r>
              <a:rPr lang="ru-RU" sz="11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9079992" y="3566160"/>
            <a:ext cx="230428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9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 только при условии конфиденциальности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48640" y="4251960"/>
            <a:ext cx="10881360" cy="1463040"/>
          </a:xfrm>
          <a:prstGeom prst="roundRect">
            <a:avLst>
              <a:gd name="adj" fmla="val 6250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22960" y="4480560"/>
            <a:ext cx="685800" cy="685800"/>
          </a:xfrm>
          <a:prstGeom prst="ellipse">
            <a:avLst/>
          </a:prstGeom>
          <a:solidFill>
            <a:srgbClr val="3E4348"/>
          </a:solidFill>
          <a:ln/>
        </p:spPr>
      </p:sp>
      <p:pic>
        <p:nvPicPr>
          <p:cNvPr id="23" name="Image 0" descr="/home/claude/assets/icon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4652010"/>
            <a:ext cx="342900" cy="34290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1828800" y="4370832"/>
            <a:ext cx="94183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13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Опасения педагогов и методистов совпадают почти дословно. </a:t>
            </a:r>
            <a:r>
              <a:rPr lang="en-US" sz="113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«Живое общение учителя и ученика должно оставаться — ИИ в качестве помощи» — сквозная тема открытых ответов педагогов. Среди методистов 54,5% уверены, что «живой методист всегда авторитетнее», и лишь 18,2% видят в этом серьёзный риск — но почти все согласны, что решение должно оставаться за человеком.</a:t>
            </a:r>
            <a:endParaRPr lang="en-US" sz="1130" dirty="0"/>
          </a:p>
        </p:txBody>
      </p:sp>
      <p:sp>
        <p:nvSpPr>
          <p:cNvPr id="25" name="Text 22"/>
          <p:cNvSpPr/>
          <p:nvPr/>
        </p:nvSpPr>
        <p:spPr>
          <a:xfrm>
            <a:off x="457200" y="6547104"/>
            <a:ext cx="886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«Цифровой наставник» · НОЦ ЦДИИО ТГПУ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88FFE99-229D-BF3D-6794-4830FE443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384048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ПРЕДВАРИТЕЛЬНЫЕ ВЫВОДЫ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7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уже можно сказать по итогам первого цикла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257800" cy="1783080"/>
          </a:xfrm>
          <a:prstGeom prst="roundRect">
            <a:avLst>
              <a:gd name="adj" fmla="val 5128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965960"/>
            <a:ext cx="658368" cy="658368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6" name="Image 0" descr="/home/claude/assets/icon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2130552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64208" y="1892808"/>
            <a:ext cx="390448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Решение всегда должно оставаться за человеком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664208" y="2560320"/>
            <a:ext cx="39044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9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 всех четырёх кейсах педагоги, методисты и родители одинаково настаивают: ИИ предлагает варианты, но не подменяет наставника или специалиста</a:t>
            </a:r>
            <a:endParaRPr lang="en-US" sz="990" dirty="0"/>
          </a:p>
        </p:txBody>
      </p:sp>
      <p:sp>
        <p:nvSpPr>
          <p:cNvPr id="9" name="Shape 6"/>
          <p:cNvSpPr/>
          <p:nvPr/>
        </p:nvSpPr>
        <p:spPr>
          <a:xfrm>
            <a:off x="6172200" y="1691640"/>
            <a:ext cx="5257800" cy="1783080"/>
          </a:xfrm>
          <a:prstGeom prst="roundRect">
            <a:avLst>
              <a:gd name="adj" fmla="val 5128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446520" y="1965960"/>
            <a:ext cx="658368" cy="658368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11" name="Image 1" descr="/home/claude/assets/icons/puzz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1112" y="2130552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87768" y="1892808"/>
            <a:ext cx="390448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Ценнее всего — то, что встроено в живое общение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7287768" y="2560320"/>
            <a:ext cx="39044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9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 внутри наставнической пары или диалога с семьёй приживаются лучше, чем отдельные «кабинеты» и порталы</a:t>
            </a:r>
            <a:endParaRPr lang="en-US" sz="990" dirty="0"/>
          </a:p>
        </p:txBody>
      </p:sp>
      <p:sp>
        <p:nvSpPr>
          <p:cNvPr id="14" name="Shape 10"/>
          <p:cNvSpPr/>
          <p:nvPr/>
        </p:nvSpPr>
        <p:spPr>
          <a:xfrm>
            <a:off x="548640" y="3730752"/>
            <a:ext cx="5257800" cy="1783080"/>
          </a:xfrm>
          <a:prstGeom prst="roundRect">
            <a:avLst>
              <a:gd name="adj" fmla="val 5128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2960" y="4005072"/>
            <a:ext cx="658368" cy="658368"/>
          </a:xfrm>
          <a:prstGeom prst="ellipse">
            <a:avLst/>
          </a:prstGeom>
          <a:solidFill>
            <a:srgbClr val="B8863B"/>
          </a:solidFill>
          <a:ln/>
        </p:spPr>
      </p:sp>
      <p:pic>
        <p:nvPicPr>
          <p:cNvPr id="16" name="Image 2" descr="/home/claude/assets/icons/clipboar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552" y="4169664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64208" y="3931920"/>
            <a:ext cx="390448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Конфиденциальность — не опция, а условие доверия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1664208" y="4599432"/>
            <a:ext cx="39044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9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Педагоги ДТДМ готовы доверить ИИ диагностику своих дефицитов только при гарантии, что результат не станет публичным</a:t>
            </a:r>
            <a:endParaRPr lang="en-US" sz="990" dirty="0"/>
          </a:p>
        </p:txBody>
      </p:sp>
      <p:sp>
        <p:nvSpPr>
          <p:cNvPr id="19" name="Shape 14"/>
          <p:cNvSpPr/>
          <p:nvPr/>
        </p:nvSpPr>
        <p:spPr>
          <a:xfrm>
            <a:off x="6172200" y="3730752"/>
            <a:ext cx="5257800" cy="1783080"/>
          </a:xfrm>
          <a:prstGeom prst="roundRect">
            <a:avLst>
              <a:gd name="adj" fmla="val 5128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446520" y="4005072"/>
            <a:ext cx="658368" cy="658368"/>
          </a:xfrm>
          <a:prstGeom prst="ellipse">
            <a:avLst/>
          </a:prstGeom>
          <a:solidFill>
            <a:srgbClr val="5C89AC"/>
          </a:solidFill>
          <a:ln/>
        </p:spPr>
      </p:sp>
      <p:pic>
        <p:nvPicPr>
          <p:cNvPr id="21" name="Image 3" descr="/home/claude/assets/icons/warn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1112" y="4169664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87768" y="3931920"/>
            <a:ext cx="390448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Барьеры — инфраструктурные, а не мировоззренческие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7287768" y="4599432"/>
            <a:ext cx="39044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9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первый план выходят доступ к интернету и устройствам, а не сопротивление самой идее ИИ-поддержки</a:t>
            </a:r>
            <a:endParaRPr lang="en-US" sz="990" dirty="0"/>
          </a:p>
        </p:txBody>
      </p:sp>
      <p:sp>
        <p:nvSpPr>
          <p:cNvPr id="24" name="Text 18"/>
          <p:cNvSpPr/>
          <p:nvPr/>
        </p:nvSpPr>
        <p:spPr>
          <a:xfrm>
            <a:off x="548640" y="56235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Итоговые данные и детальные результаты представят сами площадки — СОШ № 53, детский сад № 60, ДТДМ и детский сад «Северный </a:t>
            </a:r>
            <a:r>
              <a:rPr lang="en-US" sz="1100" i="1" dirty="0" err="1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парк</a:t>
            </a:r>
            <a:r>
              <a:rPr lang="en-US" sz="1100" i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100" dirty="0"/>
          </a:p>
        </p:txBody>
      </p:sp>
      <p:sp>
        <p:nvSpPr>
          <p:cNvPr id="25" name="Text 19"/>
          <p:cNvSpPr/>
          <p:nvPr/>
        </p:nvSpPr>
        <p:spPr>
          <a:xfrm>
            <a:off x="457200" y="6547104"/>
            <a:ext cx="886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«Цифровой наставник» · НОЦ ЦДИИО ТГПУ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E74A7FA-775E-4228-9A3C-23652AA67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384048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РЕКОМЕНДАЦИИ И ПЕРСПЕКТИВЫ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9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 пилотов — к системной практике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Рекомендации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112264"/>
            <a:ext cx="128016" cy="128016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96596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10" dirty="0">
                <a:solidFill>
                  <a:srgbClr val="2430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Гарантии конфиденциальности диагностики — базовое условие запуска в ДОУ и ДТДМ</a:t>
            </a:r>
            <a:endParaRPr lang="en-US" sz="1110" dirty="0"/>
          </a:p>
        </p:txBody>
      </p:sp>
      <p:sp>
        <p:nvSpPr>
          <p:cNvPr id="7" name="Shape 5"/>
          <p:cNvSpPr/>
          <p:nvPr/>
        </p:nvSpPr>
        <p:spPr>
          <a:xfrm>
            <a:off x="548640" y="3136392"/>
            <a:ext cx="128016" cy="128016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99008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10" dirty="0">
                <a:solidFill>
                  <a:srgbClr val="2430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Облегчённые офлайн-версии ключевых инструментов для нестабильного интернета</a:t>
            </a:r>
            <a:endParaRPr lang="en-US" sz="1110" dirty="0"/>
          </a:p>
        </p:txBody>
      </p:sp>
      <p:sp>
        <p:nvSpPr>
          <p:cNvPr id="9" name="Shape 7"/>
          <p:cNvSpPr/>
          <p:nvPr/>
        </p:nvSpPr>
        <p:spPr>
          <a:xfrm>
            <a:off x="548640" y="4160520"/>
            <a:ext cx="128016" cy="128016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4014216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10" dirty="0">
                <a:solidFill>
                  <a:srgbClr val="2430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Интеграция сервисов с уже привычным документооборотом школы и сада</a:t>
            </a:r>
            <a:endParaRPr lang="en-US" sz="1110" dirty="0"/>
          </a:p>
        </p:txBody>
      </p:sp>
      <p:sp>
        <p:nvSpPr>
          <p:cNvPr id="11" name="Shape 9"/>
          <p:cNvSpPr/>
          <p:nvPr/>
        </p:nvSpPr>
        <p:spPr>
          <a:xfrm>
            <a:off x="548640" y="5184648"/>
            <a:ext cx="128016" cy="128016"/>
          </a:xfrm>
          <a:prstGeom prst="ellipse">
            <a:avLst/>
          </a:prstGeom>
          <a:solidFill>
            <a:srgbClr val="2F6690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5038344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10" dirty="0">
                <a:solidFill>
                  <a:srgbClr val="2430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Сохранение живого контакта наставника и семьи как основного канала</a:t>
            </a:r>
            <a:endParaRPr lang="en-US" sz="1110" dirty="0"/>
          </a:p>
        </p:txBody>
      </p:sp>
      <p:sp>
        <p:nvSpPr>
          <p:cNvPr id="13" name="Shape 11"/>
          <p:cNvSpPr/>
          <p:nvPr/>
        </p:nvSpPr>
        <p:spPr>
          <a:xfrm>
            <a:off x="6080760" y="1691640"/>
            <a:ext cx="0" cy="4480560"/>
          </a:xfrm>
          <a:prstGeom prst="line">
            <a:avLst/>
          </a:prstGeom>
          <a:noFill/>
          <a:ln w="12700">
            <a:solidFill>
              <a:srgbClr val="D7E2E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55080" y="1600200"/>
            <a:ext cx="5212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Перспективы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355080" y="2112264"/>
            <a:ext cx="128016" cy="128016"/>
          </a:xfrm>
          <a:prstGeom prst="ellipse">
            <a:avLst/>
          </a:prstGeom>
          <a:solidFill>
            <a:srgbClr val="3F7D77"/>
          </a:solidFill>
          <a:ln/>
        </p:spPr>
      </p:sp>
      <p:sp>
        <p:nvSpPr>
          <p:cNvPr id="16" name="Text 14"/>
          <p:cNvSpPr/>
          <p:nvPr/>
        </p:nvSpPr>
        <p:spPr>
          <a:xfrm>
            <a:off x="6629400" y="1965960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10" dirty="0">
                <a:solidFill>
                  <a:srgbClr val="2430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Масштабирование «ИИ-Наставника» на другие школы региона</a:t>
            </a:r>
            <a:endParaRPr lang="en-US" sz="1110" dirty="0"/>
          </a:p>
        </p:txBody>
      </p:sp>
      <p:sp>
        <p:nvSpPr>
          <p:cNvPr id="17" name="Shape 15"/>
          <p:cNvSpPr/>
          <p:nvPr/>
        </p:nvSpPr>
        <p:spPr>
          <a:xfrm>
            <a:off x="6355080" y="3136392"/>
            <a:ext cx="128016" cy="128016"/>
          </a:xfrm>
          <a:prstGeom prst="ellipse">
            <a:avLst/>
          </a:prstGeom>
          <a:solidFill>
            <a:srgbClr val="3F7D77"/>
          </a:solidFill>
          <a:ln/>
        </p:spPr>
      </p:sp>
      <p:sp>
        <p:nvSpPr>
          <p:cNvPr id="18" name="Text 16"/>
          <p:cNvSpPr/>
          <p:nvPr/>
        </p:nvSpPr>
        <p:spPr>
          <a:xfrm>
            <a:off x="6629400" y="2990088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10" dirty="0">
                <a:solidFill>
                  <a:srgbClr val="2430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Тиражирование модели ИППР на другие сады и учреждения допобразования</a:t>
            </a:r>
            <a:endParaRPr lang="en-US" sz="1110" dirty="0"/>
          </a:p>
        </p:txBody>
      </p:sp>
      <p:sp>
        <p:nvSpPr>
          <p:cNvPr id="19" name="Shape 17"/>
          <p:cNvSpPr/>
          <p:nvPr/>
        </p:nvSpPr>
        <p:spPr>
          <a:xfrm>
            <a:off x="6355080" y="4160520"/>
            <a:ext cx="128016" cy="128016"/>
          </a:xfrm>
          <a:prstGeom prst="ellipse">
            <a:avLst/>
          </a:prstGeom>
          <a:solidFill>
            <a:srgbClr val="3F7D77"/>
          </a:solidFill>
          <a:ln/>
        </p:spPr>
      </p:sp>
      <p:sp>
        <p:nvSpPr>
          <p:cNvPr id="20" name="Text 18"/>
          <p:cNvSpPr/>
          <p:nvPr/>
        </p:nvSpPr>
        <p:spPr>
          <a:xfrm>
            <a:off x="6629400" y="4014216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10" dirty="0">
                <a:solidFill>
                  <a:srgbClr val="2430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Тиражирование «Школы молодого родителя» по программе НОЦ</a:t>
            </a:r>
            <a:endParaRPr lang="en-US" sz="1110" dirty="0"/>
          </a:p>
        </p:txBody>
      </p:sp>
      <p:sp>
        <p:nvSpPr>
          <p:cNvPr id="21" name="Shape 19"/>
          <p:cNvSpPr/>
          <p:nvPr/>
        </p:nvSpPr>
        <p:spPr>
          <a:xfrm>
            <a:off x="6355080" y="5184648"/>
            <a:ext cx="128016" cy="128016"/>
          </a:xfrm>
          <a:prstGeom prst="ellipse">
            <a:avLst/>
          </a:prstGeom>
          <a:solidFill>
            <a:srgbClr val="3F7D77"/>
          </a:solidFill>
          <a:ln/>
        </p:spPr>
      </p:sp>
      <p:sp>
        <p:nvSpPr>
          <p:cNvPr id="22" name="Text 20"/>
          <p:cNvSpPr/>
          <p:nvPr/>
        </p:nvSpPr>
        <p:spPr>
          <a:xfrm>
            <a:off x="6629400" y="5038344"/>
            <a:ext cx="4937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10" dirty="0">
                <a:solidFill>
                  <a:srgbClr val="2430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Единая методика оценки психологического эффекта наставнических сервисов</a:t>
            </a:r>
            <a:endParaRPr lang="en-US" sz="1110" dirty="0"/>
          </a:p>
        </p:txBody>
      </p:sp>
      <p:sp>
        <p:nvSpPr>
          <p:cNvPr id="23" name="Text 21"/>
          <p:cNvSpPr/>
          <p:nvPr/>
        </p:nvSpPr>
        <p:spPr>
          <a:xfrm>
            <a:off x="457200" y="6547104"/>
            <a:ext cx="886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«Цифровой наставник» · НОЦ ЦДИИО ТГПУ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2DBB032-61B8-AF69-26B5-EFBE4FDC4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48640" y="384048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3E434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ДАЛЕЕ В ПРОГРАММЕ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68580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29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Слово — экспериментальным площадкам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607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Каждая площадка представит собственный опыт использования ИИ-сервисов подробнее.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10881360" cy="960120"/>
          </a:xfrm>
          <a:prstGeom prst="roundRect">
            <a:avLst>
              <a:gd name="adj" fmla="val 9524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9808" y="2020824"/>
            <a:ext cx="658368" cy="658368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7" name="Image 0" descr="/home/claude/assets/icons/rou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185416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947672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2148840" y="196596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СОШ № 53 г. Томска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2148840" y="2377440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Линейка «ИИ-Наставник» для молодых педагогов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48640" y="2962656"/>
            <a:ext cx="10881360" cy="960120"/>
          </a:xfrm>
          <a:prstGeom prst="roundRect">
            <a:avLst>
              <a:gd name="adj" fmla="val 9524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49808" y="3108960"/>
            <a:ext cx="658368" cy="658368"/>
          </a:xfrm>
          <a:prstGeom prst="ellipse">
            <a:avLst/>
          </a:prstGeom>
          <a:solidFill>
            <a:srgbClr val="3F7D77"/>
          </a:solidFill>
          <a:ln/>
        </p:spPr>
      </p:sp>
      <p:pic>
        <p:nvPicPr>
          <p:cNvPr id="13" name="Image 1" descr="/home/claude/assets/icons/clipboar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273552"/>
            <a:ext cx="329184" cy="32918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517904" y="3035808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2148840" y="3054096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Детский сад № 60 г. Северска</a:t>
            </a:r>
            <a:endParaRPr lang="en-US" sz="1450" dirty="0"/>
          </a:p>
        </p:txBody>
      </p:sp>
      <p:sp>
        <p:nvSpPr>
          <p:cNvPr id="16" name="Text 12"/>
          <p:cNvSpPr/>
          <p:nvPr/>
        </p:nvSpPr>
        <p:spPr>
          <a:xfrm>
            <a:off x="2148840" y="3465576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ru-RU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ИИ-ассистент педагога.</a:t>
            </a:r>
            <a:br>
              <a:rPr lang="ru-RU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ru-RU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Конструктор индивидуальных образовательных маршрутов педагога</a:t>
            </a:r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48640" y="4050792"/>
            <a:ext cx="10881360" cy="960120"/>
          </a:xfrm>
          <a:prstGeom prst="roundRect">
            <a:avLst>
              <a:gd name="adj" fmla="val 9524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749808" y="4197096"/>
            <a:ext cx="658368" cy="658368"/>
          </a:xfrm>
          <a:prstGeom prst="ellipse">
            <a:avLst/>
          </a:prstGeom>
          <a:solidFill>
            <a:srgbClr val="B8863B"/>
          </a:solidFill>
          <a:ln/>
        </p:spPr>
      </p:sp>
      <p:pic>
        <p:nvPicPr>
          <p:cNvPr id="19" name="Image 2" descr="/home/claude/assets/icons/boo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361688"/>
            <a:ext cx="329184" cy="32918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517904" y="4123944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900" dirty="0"/>
          </a:p>
        </p:txBody>
      </p:sp>
      <p:sp>
        <p:nvSpPr>
          <p:cNvPr id="21" name="Text 16"/>
          <p:cNvSpPr/>
          <p:nvPr/>
        </p:nvSpPr>
        <p:spPr>
          <a:xfrm>
            <a:off x="2148840" y="4142232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Дворец творчества детей и молодёжи</a:t>
            </a:r>
            <a:endParaRPr lang="en-US" sz="1450" dirty="0"/>
          </a:p>
        </p:txBody>
      </p:sp>
      <p:sp>
        <p:nvSpPr>
          <p:cNvPr id="22" name="Text 17"/>
          <p:cNvSpPr/>
          <p:nvPr/>
        </p:nvSpPr>
        <p:spPr>
          <a:xfrm>
            <a:off x="2148840" y="4553712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«ИИ-</a:t>
            </a:r>
            <a:r>
              <a:rPr lang="en-US" sz="1050" i="1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ассистент</a:t>
            </a:r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педагога</a:t>
            </a:r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050" i="1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Территория</a:t>
            </a:r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профессионального</a:t>
            </a:r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роста</a:t>
            </a:r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r>
              <a:rPr lang="ru-RU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48640" y="5138928"/>
            <a:ext cx="10881360" cy="960120"/>
          </a:xfrm>
          <a:prstGeom prst="roundRect">
            <a:avLst>
              <a:gd name="adj" fmla="val 9524"/>
            </a:avLst>
          </a:prstGeom>
          <a:solidFill>
            <a:srgbClr val="F4F8FB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49808" y="5285232"/>
            <a:ext cx="658368" cy="658368"/>
          </a:xfrm>
          <a:prstGeom prst="ellipse">
            <a:avLst/>
          </a:prstGeom>
          <a:solidFill>
            <a:srgbClr val="3E4348"/>
          </a:solidFill>
          <a:ln/>
        </p:spPr>
      </p:sp>
      <p:pic>
        <p:nvPicPr>
          <p:cNvPr id="25" name="Image 3" descr="/home/claude/assets/icons/hear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5449824"/>
            <a:ext cx="329184" cy="329184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517904" y="5212080"/>
            <a:ext cx="685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D7E2E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900" dirty="0"/>
          </a:p>
        </p:txBody>
      </p:sp>
      <p:sp>
        <p:nvSpPr>
          <p:cNvPr id="27" name="Text 21"/>
          <p:cNvSpPr/>
          <p:nvPr/>
        </p:nvSpPr>
        <p:spPr>
          <a:xfrm>
            <a:off x="2148840" y="523036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Детский сад «Северный парк»</a:t>
            </a:r>
            <a:endParaRPr lang="en-US" sz="1450" dirty="0"/>
          </a:p>
        </p:txBody>
      </p:sp>
      <p:sp>
        <p:nvSpPr>
          <p:cNvPr id="28" name="Text 22"/>
          <p:cNvSpPr/>
          <p:nvPr/>
        </p:nvSpPr>
        <p:spPr>
          <a:xfrm>
            <a:off x="2148840" y="5641848"/>
            <a:ext cx="8229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«Школа молодого родителя»</a:t>
            </a:r>
            <a:endParaRPr lang="en-US" sz="1050" dirty="0"/>
          </a:p>
        </p:txBody>
      </p:sp>
      <p:sp>
        <p:nvSpPr>
          <p:cNvPr id="29" name="Text 23"/>
          <p:cNvSpPr/>
          <p:nvPr/>
        </p:nvSpPr>
        <p:spPr>
          <a:xfrm>
            <a:off x="457200" y="6547104"/>
            <a:ext cx="8869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ИИ-Лаборатория «Цифровой наставник» · НОЦ ЦДИИО ТГПУ</a:t>
            </a:r>
            <a:endParaRPr lang="en-US" sz="900" dirty="0"/>
          </a:p>
        </p:txBody>
      </p:sp>
      <p:sp>
        <p:nvSpPr>
          <p:cNvPr id="30" name="Text 24"/>
          <p:cNvSpPr/>
          <p:nvPr/>
        </p:nvSpPr>
        <p:spPr>
          <a:xfrm>
            <a:off x="11430000" y="6547104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E89E041-0412-F048-D5D8-F455EFF31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820" y="8484"/>
            <a:ext cx="12192000" cy="6858000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8961120" y="-2286000"/>
            <a:ext cx="5943600" cy="5943600"/>
          </a:xfrm>
          <a:prstGeom prst="ellipse">
            <a:avLst/>
          </a:prstGeom>
          <a:ln w="19050">
            <a:solidFill>
              <a:srgbClr val="D7E2E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09421" y="403250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2F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ПРИГЛАШЕНИЕ К СОТРУДНИЧЕСТВУ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309421" y="731520"/>
            <a:ext cx="7855914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Вместе выстраиваем </a:t>
            </a:r>
            <a:r>
              <a:rPr lang="en-US" sz="2600" b="1" dirty="0" err="1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систему</a:t>
            </a:r>
            <a:r>
              <a:rPr lang="en-US" sz="26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600" b="1" dirty="0" err="1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наставничества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240280"/>
            <a:ext cx="640080" cy="64008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7" name="Image 0" descr="/home/claude/assets/icons/clipbo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579" y="2393899"/>
            <a:ext cx="332842" cy="33284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45920" y="2221992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Методологическая поддержка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22960" y="301752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диагностики до оценки эффектов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297680" y="196596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72000" y="2240280"/>
            <a:ext cx="640080" cy="64008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12" name="Image 1" descr="/home/claude/assets/icons/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5619" y="2393899"/>
            <a:ext cx="332842" cy="33284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94960" y="2221992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Связь с разработчиками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572000" y="301752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студенческими командами НОЦ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8046720" y="1965960"/>
            <a:ext cx="342900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D7E2EA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321040" y="2240280"/>
            <a:ext cx="640080" cy="64008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17" name="Image 2" descr="/home/claude/assets/icons/briefcas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4659" y="2393899"/>
            <a:ext cx="332842" cy="33284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144000" y="2221992"/>
            <a:ext cx="21031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B3B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Помощь в оформлении заявок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321040" y="3017520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гранты и конкурсы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548640" y="4016290"/>
            <a:ext cx="11064240" cy="0"/>
          </a:xfrm>
          <a:prstGeom prst="line">
            <a:avLst/>
          </a:prstGeom>
          <a:noFill/>
          <a:ln w="12700">
            <a:solidFill>
              <a:srgbClr val="D7E2EA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55320" y="4107731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Научно-образовательный центр цифровой дидактики и искусственного интеллекта в образовании (НОЦ ЦДИИО) ТГПУ</a:t>
            </a:r>
            <a:endParaRPr lang="en-US" sz="1300" dirty="0"/>
          </a:p>
        </p:txBody>
      </p:sp>
      <p:sp>
        <p:nvSpPr>
          <p:cNvPr id="22" name="Shape 17"/>
          <p:cNvSpPr/>
          <p:nvPr/>
        </p:nvSpPr>
        <p:spPr>
          <a:xfrm>
            <a:off x="6321951" y="5959390"/>
            <a:ext cx="502920" cy="5029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23" name="Image 3" descr="/home/claude/assets/icons/phon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7781" y="6084531"/>
            <a:ext cx="261518" cy="26151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80860" y="5968110"/>
            <a:ext cx="2331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+7 (913) 107-09-02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6317080" y="5249750"/>
            <a:ext cx="502920" cy="5029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26" name="Image 4" descr="/home/claude/assets/icons/envelop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6883" y="5378501"/>
            <a:ext cx="261518" cy="26151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880860" y="5203559"/>
            <a:ext cx="1593799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glukhovap@tspu.ru</a:t>
            </a:r>
            <a:endParaRPr lang="en-US" sz="1200" dirty="0"/>
          </a:p>
        </p:txBody>
      </p:sp>
      <p:sp>
        <p:nvSpPr>
          <p:cNvPr id="31" name="Shape 23"/>
          <p:cNvSpPr/>
          <p:nvPr/>
        </p:nvSpPr>
        <p:spPr>
          <a:xfrm>
            <a:off x="4337008" y="5233566"/>
            <a:ext cx="502920" cy="502920"/>
          </a:xfrm>
          <a:prstGeom prst="ellipse">
            <a:avLst/>
          </a:prstGeom>
          <a:solidFill>
            <a:srgbClr val="2F6690"/>
          </a:solidFill>
          <a:ln/>
        </p:spPr>
      </p:sp>
      <p:pic>
        <p:nvPicPr>
          <p:cNvPr id="32" name="Image 6" descr="/home/claude/assets/icons/glob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7709" y="5354267"/>
            <a:ext cx="261518" cy="261518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4941527" y="5237024"/>
            <a:ext cx="1375553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B3B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park.tspu.ru</a:t>
            </a:r>
            <a:endParaRPr lang="en-US" sz="1200" dirty="0"/>
          </a:p>
        </p:txBody>
      </p:sp>
      <p:sp>
        <p:nvSpPr>
          <p:cNvPr id="34" name="Text 25"/>
          <p:cNvSpPr/>
          <p:nvPr/>
        </p:nvSpPr>
        <p:spPr>
          <a:xfrm>
            <a:off x="83820" y="6504839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7A3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НОЦ ЦДИИО ПИОП ИРПО ТГПУ</a:t>
            </a:r>
            <a:endParaRPr lang="en-US" sz="1050" dirty="0"/>
          </a:p>
        </p:txBody>
      </p:sp>
      <p:sp>
        <p:nvSpPr>
          <p:cNvPr id="35" name="Text 26"/>
          <p:cNvSpPr/>
          <p:nvPr/>
        </p:nvSpPr>
        <p:spPr>
          <a:xfrm>
            <a:off x="5852160" y="422454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00" b="1" i="1" dirty="0">
                <a:solidFill>
                  <a:srgbClr val="2F66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Давайте обсудим ваши идеи!</a:t>
            </a:r>
            <a:endParaRPr lang="en-US" sz="130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FF59230-4E2D-E3E5-3656-0C062AC88F9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9339" y="91439"/>
            <a:ext cx="731520" cy="73152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4787649D-FCFA-D491-9E21-3944ED2584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96295" y="83820"/>
            <a:ext cx="739139" cy="739139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3DF4546-7EDE-0E66-90E9-02D86DF758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1352" y="4814651"/>
            <a:ext cx="1479499" cy="1479499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4DC6128-918E-E842-4F23-3CA4585A630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074383" y="4814651"/>
            <a:ext cx="1462297" cy="14622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Глухов Андрей Петрович,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748" y="5505451"/>
            <a:ext cx="6126454" cy="771526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r>
              <a:rPr lang="ru-RU" dirty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директор НОЦ ЦДИИО ПИОП ИРПО ТГПУ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750" y="2423446"/>
            <a:ext cx="1814447" cy="18144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411" y="2423446"/>
            <a:ext cx="1843752" cy="18437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602" y="415857"/>
            <a:ext cx="6026286" cy="60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1035</Words>
  <Application>Microsoft Office PowerPoint</Application>
  <PresentationFormat>Широкоэкранный</PresentationFormat>
  <Paragraphs>149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Gerbera</vt:lpstr>
      <vt:lpstr>Gerbera Light</vt:lpstr>
      <vt:lpstr>TomskObl2104</vt:lpstr>
      <vt:lpstr>Office Theme</vt:lpstr>
      <vt:lpstr>Тема Office</vt:lpstr>
      <vt:lpstr>Цифровой наставник: ИИ-ассистенты для профессионального роста молодых педагогов и поддержки родителей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Глухов Андрей Петрович,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Андрей Глухов</cp:lastModifiedBy>
  <cp:revision>11</cp:revision>
  <dcterms:created xsi:type="dcterms:W3CDTF">2026-08-15T08:36:30Z</dcterms:created>
  <dcterms:modified xsi:type="dcterms:W3CDTF">2026-08-25T13:54:00Z</dcterms:modified>
</cp:coreProperties>
</file>