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1" r:id="rId3"/>
    <p:sldId id="269" r:id="rId4"/>
    <p:sldId id="262" r:id="rId5"/>
    <p:sldId id="272" r:id="rId6"/>
    <p:sldId id="271" r:id="rId7"/>
    <p:sldId id="263" r:id="rId8"/>
    <p:sldId id="270" r:id="rId9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TomskObl2104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4318"/>
    <a:srgbClr val="F54A02"/>
    <a:srgbClr val="121316"/>
    <a:srgbClr val="005AA3"/>
    <a:srgbClr val="00881B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71" d="100"/>
          <a:sy n="71" d="100"/>
        </p:scale>
        <p:origin x="576" y="78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9BC2CE-07EA-4588-AD5D-F30F0EAFEE2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CCEC2A-E8A8-4AEB-AE5B-6D87EA8C0E44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Мнение/давление родителей</a:t>
          </a:r>
        </a:p>
      </dgm:t>
    </dgm:pt>
    <dgm:pt modelId="{2590B3D3-C00C-4207-9984-5D4B9E383D01}" type="parTrans" cxnId="{0BCC3728-D4A1-42EF-83B7-A3396482B328}">
      <dgm:prSet/>
      <dgm:spPr/>
      <dgm:t>
        <a:bodyPr/>
        <a:lstStyle/>
        <a:p>
          <a:endParaRPr lang="ru-RU"/>
        </a:p>
      </dgm:t>
    </dgm:pt>
    <dgm:pt modelId="{D8BEC98F-F140-447B-A08A-50593C00F093}" type="sibTrans" cxnId="{0BCC3728-D4A1-42EF-83B7-A3396482B328}">
      <dgm:prSet/>
      <dgm:spPr/>
      <dgm:t>
        <a:bodyPr/>
        <a:lstStyle/>
        <a:p>
          <a:endParaRPr lang="ru-RU"/>
        </a:p>
      </dgm:t>
    </dgm:pt>
    <dgm:pt modelId="{1512E9CC-2AEE-4374-9E93-274FCE4B54A1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Смена профиля в 10 классе</a:t>
          </a:r>
        </a:p>
      </dgm:t>
    </dgm:pt>
    <dgm:pt modelId="{118DBEC9-1C62-4E75-80E7-69A3DADE1806}" type="parTrans" cxnId="{3C783EC0-1803-46CD-815B-5F7C6506DE22}">
      <dgm:prSet/>
      <dgm:spPr/>
      <dgm:t>
        <a:bodyPr/>
        <a:lstStyle/>
        <a:p>
          <a:endParaRPr lang="ru-RU"/>
        </a:p>
      </dgm:t>
    </dgm:pt>
    <dgm:pt modelId="{7456942C-7161-436E-9B4D-43F749854046}" type="sibTrans" cxnId="{3C783EC0-1803-46CD-815B-5F7C6506DE22}">
      <dgm:prSet/>
      <dgm:spPr/>
      <dgm:t>
        <a:bodyPr/>
        <a:lstStyle/>
        <a:p>
          <a:endParaRPr lang="ru-RU"/>
        </a:p>
      </dgm:t>
    </dgm:pt>
    <dgm:pt modelId="{8E19CE47-B8EB-483C-ACAC-CA297BC4D427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Слабое представление о связи профиля и профессии</a:t>
          </a:r>
        </a:p>
      </dgm:t>
    </dgm:pt>
    <dgm:pt modelId="{A6367D5F-E345-4FCE-8A75-EF724C1B5184}" type="parTrans" cxnId="{A4EB5638-128D-490B-9333-C463FE6CC8DB}">
      <dgm:prSet/>
      <dgm:spPr/>
      <dgm:t>
        <a:bodyPr/>
        <a:lstStyle/>
        <a:p>
          <a:endParaRPr lang="ru-RU"/>
        </a:p>
      </dgm:t>
    </dgm:pt>
    <dgm:pt modelId="{36F953AA-98FF-46A9-8715-052CC37082E8}" type="sibTrans" cxnId="{A4EB5638-128D-490B-9333-C463FE6CC8DB}">
      <dgm:prSet/>
      <dgm:spPr/>
      <dgm:t>
        <a:bodyPr/>
        <a:lstStyle/>
        <a:p>
          <a:endParaRPr lang="ru-RU"/>
        </a:p>
      </dgm:t>
    </dgm:pt>
    <dgm:pt modelId="{956563A9-F54C-4F87-807D-D10E4149A69F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/>
            <a:t>Выбор профиля за компанию</a:t>
          </a:r>
        </a:p>
      </dgm:t>
    </dgm:pt>
    <dgm:pt modelId="{E768DC6E-856D-4E53-9883-7E178135AF76}" type="parTrans" cxnId="{F0FDD82B-3E58-4945-94B5-7E0D4D69EF06}">
      <dgm:prSet/>
      <dgm:spPr/>
      <dgm:t>
        <a:bodyPr/>
        <a:lstStyle/>
        <a:p>
          <a:endParaRPr lang="ru-RU"/>
        </a:p>
      </dgm:t>
    </dgm:pt>
    <dgm:pt modelId="{58207F56-2A8D-4EF1-AEAD-BFC7E6D55439}" type="sibTrans" cxnId="{F0FDD82B-3E58-4945-94B5-7E0D4D69EF06}">
      <dgm:prSet/>
      <dgm:spPr/>
      <dgm:t>
        <a:bodyPr/>
        <a:lstStyle/>
        <a:p>
          <a:endParaRPr lang="ru-RU"/>
        </a:p>
      </dgm:t>
    </dgm:pt>
    <dgm:pt modelId="{FBDC69A9-F473-416E-9B24-012235E0A6AD}" type="pres">
      <dgm:prSet presAssocID="{589BC2CE-07EA-4588-AD5D-F30F0EAFEE23}" presName="linear" presStyleCnt="0">
        <dgm:presLayoutVars>
          <dgm:animLvl val="lvl"/>
          <dgm:resizeHandles val="exact"/>
        </dgm:presLayoutVars>
      </dgm:prSet>
      <dgm:spPr/>
    </dgm:pt>
    <dgm:pt modelId="{7161F1C8-88A2-404A-A19C-0F927CF73469}" type="pres">
      <dgm:prSet presAssocID="{38CCEC2A-E8A8-4AEB-AE5B-6D87EA8C0E44}" presName="parentText" presStyleLbl="node1" presStyleIdx="0" presStyleCnt="4" custLinFactNeighborY="47319">
        <dgm:presLayoutVars>
          <dgm:chMax val="0"/>
          <dgm:bulletEnabled val="1"/>
        </dgm:presLayoutVars>
      </dgm:prSet>
      <dgm:spPr/>
    </dgm:pt>
    <dgm:pt modelId="{37395DE7-D12B-4FAA-8E51-372895CBC483}" type="pres">
      <dgm:prSet presAssocID="{D8BEC98F-F140-447B-A08A-50593C00F093}" presName="spacer" presStyleCnt="0"/>
      <dgm:spPr/>
    </dgm:pt>
    <dgm:pt modelId="{42EB2BAB-0464-4BAF-AFA1-9193754C44FA}" type="pres">
      <dgm:prSet presAssocID="{956563A9-F54C-4F87-807D-D10E4149A69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5968C89-93DF-41D8-B48E-B4C2D86F90DD}" type="pres">
      <dgm:prSet presAssocID="{58207F56-2A8D-4EF1-AEAD-BFC7E6D55439}" presName="spacer" presStyleCnt="0"/>
      <dgm:spPr/>
    </dgm:pt>
    <dgm:pt modelId="{FFD6527B-C4A7-4C2D-8AFC-E47DF8101FE0}" type="pres">
      <dgm:prSet presAssocID="{1512E9CC-2AEE-4374-9E93-274FCE4B54A1}" presName="parentText" presStyleLbl="node1" presStyleIdx="2" presStyleCnt="4" custLinFactNeighborY="-56029">
        <dgm:presLayoutVars>
          <dgm:chMax val="0"/>
          <dgm:bulletEnabled val="1"/>
        </dgm:presLayoutVars>
      </dgm:prSet>
      <dgm:spPr/>
    </dgm:pt>
    <dgm:pt modelId="{8E9D479D-0E34-452B-9B5A-B851BFEED202}" type="pres">
      <dgm:prSet presAssocID="{7456942C-7161-436E-9B4D-43F749854046}" presName="spacer" presStyleCnt="0"/>
      <dgm:spPr/>
    </dgm:pt>
    <dgm:pt modelId="{6719E333-F1F5-413E-9660-755CDA413391}" type="pres">
      <dgm:prSet presAssocID="{8E19CE47-B8EB-483C-ACAC-CA297BC4D427}" presName="parentText" presStyleLbl="node1" presStyleIdx="3" presStyleCnt="4" custLinFactNeighborY="-86040">
        <dgm:presLayoutVars>
          <dgm:chMax val="0"/>
          <dgm:bulletEnabled val="1"/>
        </dgm:presLayoutVars>
      </dgm:prSet>
      <dgm:spPr/>
    </dgm:pt>
  </dgm:ptLst>
  <dgm:cxnLst>
    <dgm:cxn modelId="{84CDF911-BE02-42E9-A933-F1B4E4CDA055}" type="presOf" srcId="{38CCEC2A-E8A8-4AEB-AE5B-6D87EA8C0E44}" destId="{7161F1C8-88A2-404A-A19C-0F927CF73469}" srcOrd="0" destOrd="0" presId="urn:microsoft.com/office/officeart/2005/8/layout/vList2"/>
    <dgm:cxn modelId="{0BCC3728-D4A1-42EF-83B7-A3396482B328}" srcId="{589BC2CE-07EA-4588-AD5D-F30F0EAFEE23}" destId="{38CCEC2A-E8A8-4AEB-AE5B-6D87EA8C0E44}" srcOrd="0" destOrd="0" parTransId="{2590B3D3-C00C-4207-9984-5D4B9E383D01}" sibTransId="{D8BEC98F-F140-447B-A08A-50593C00F093}"/>
    <dgm:cxn modelId="{F0FDD82B-3E58-4945-94B5-7E0D4D69EF06}" srcId="{589BC2CE-07EA-4588-AD5D-F30F0EAFEE23}" destId="{956563A9-F54C-4F87-807D-D10E4149A69F}" srcOrd="1" destOrd="0" parTransId="{E768DC6E-856D-4E53-9883-7E178135AF76}" sibTransId="{58207F56-2A8D-4EF1-AEAD-BFC7E6D55439}"/>
    <dgm:cxn modelId="{A4EB5638-128D-490B-9333-C463FE6CC8DB}" srcId="{589BC2CE-07EA-4588-AD5D-F30F0EAFEE23}" destId="{8E19CE47-B8EB-483C-ACAC-CA297BC4D427}" srcOrd="3" destOrd="0" parTransId="{A6367D5F-E345-4FCE-8A75-EF724C1B5184}" sibTransId="{36F953AA-98FF-46A9-8715-052CC37082E8}"/>
    <dgm:cxn modelId="{FD64C25B-2B1D-48BF-8483-F29622DA88ED}" type="presOf" srcId="{1512E9CC-2AEE-4374-9E93-274FCE4B54A1}" destId="{FFD6527B-C4A7-4C2D-8AFC-E47DF8101FE0}" srcOrd="0" destOrd="0" presId="urn:microsoft.com/office/officeart/2005/8/layout/vList2"/>
    <dgm:cxn modelId="{EF65BC44-BAA3-4759-8A2E-DF8DB6F29110}" type="presOf" srcId="{8E19CE47-B8EB-483C-ACAC-CA297BC4D427}" destId="{6719E333-F1F5-413E-9660-755CDA413391}" srcOrd="0" destOrd="0" presId="urn:microsoft.com/office/officeart/2005/8/layout/vList2"/>
    <dgm:cxn modelId="{3C783EC0-1803-46CD-815B-5F7C6506DE22}" srcId="{589BC2CE-07EA-4588-AD5D-F30F0EAFEE23}" destId="{1512E9CC-2AEE-4374-9E93-274FCE4B54A1}" srcOrd="2" destOrd="0" parTransId="{118DBEC9-1C62-4E75-80E7-69A3DADE1806}" sibTransId="{7456942C-7161-436E-9B4D-43F749854046}"/>
    <dgm:cxn modelId="{036262D1-9FB5-47D8-AA12-6208E109F4D4}" type="presOf" srcId="{589BC2CE-07EA-4588-AD5D-F30F0EAFEE23}" destId="{FBDC69A9-F473-416E-9B24-012235E0A6AD}" srcOrd="0" destOrd="0" presId="urn:microsoft.com/office/officeart/2005/8/layout/vList2"/>
    <dgm:cxn modelId="{2D2EE2D6-F885-4585-9C5E-3A4810174793}" type="presOf" srcId="{956563A9-F54C-4F87-807D-D10E4149A69F}" destId="{42EB2BAB-0464-4BAF-AFA1-9193754C44FA}" srcOrd="0" destOrd="0" presId="urn:microsoft.com/office/officeart/2005/8/layout/vList2"/>
    <dgm:cxn modelId="{F94C4BA6-D94F-4426-B5A9-742784C7A603}" type="presParOf" srcId="{FBDC69A9-F473-416E-9B24-012235E0A6AD}" destId="{7161F1C8-88A2-404A-A19C-0F927CF73469}" srcOrd="0" destOrd="0" presId="urn:microsoft.com/office/officeart/2005/8/layout/vList2"/>
    <dgm:cxn modelId="{97E54238-059F-4339-AC01-5C487A1A0859}" type="presParOf" srcId="{FBDC69A9-F473-416E-9B24-012235E0A6AD}" destId="{37395DE7-D12B-4FAA-8E51-372895CBC483}" srcOrd="1" destOrd="0" presId="urn:microsoft.com/office/officeart/2005/8/layout/vList2"/>
    <dgm:cxn modelId="{6A84C40B-3FE1-4632-AF36-926382445483}" type="presParOf" srcId="{FBDC69A9-F473-416E-9B24-012235E0A6AD}" destId="{42EB2BAB-0464-4BAF-AFA1-9193754C44FA}" srcOrd="2" destOrd="0" presId="urn:microsoft.com/office/officeart/2005/8/layout/vList2"/>
    <dgm:cxn modelId="{4E8C7B8A-204F-4F94-991F-1AE1745C1065}" type="presParOf" srcId="{FBDC69A9-F473-416E-9B24-012235E0A6AD}" destId="{75968C89-93DF-41D8-B48E-B4C2D86F90DD}" srcOrd="3" destOrd="0" presId="urn:microsoft.com/office/officeart/2005/8/layout/vList2"/>
    <dgm:cxn modelId="{A3C649E9-EEB0-4478-9ACD-2B0D7FD1BFD7}" type="presParOf" srcId="{FBDC69A9-F473-416E-9B24-012235E0A6AD}" destId="{FFD6527B-C4A7-4C2D-8AFC-E47DF8101FE0}" srcOrd="4" destOrd="0" presId="urn:microsoft.com/office/officeart/2005/8/layout/vList2"/>
    <dgm:cxn modelId="{2D8A2286-DA96-41FA-80B1-304414E89E90}" type="presParOf" srcId="{FBDC69A9-F473-416E-9B24-012235E0A6AD}" destId="{8E9D479D-0E34-452B-9B5A-B851BFEED202}" srcOrd="5" destOrd="0" presId="urn:microsoft.com/office/officeart/2005/8/layout/vList2"/>
    <dgm:cxn modelId="{97615EFE-7082-4233-B5DC-6461A8DCD40D}" type="presParOf" srcId="{FBDC69A9-F473-416E-9B24-012235E0A6AD}" destId="{6719E333-F1F5-413E-9660-755CDA41339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1F1C8-88A2-404A-A19C-0F927CF73469}">
      <dsp:nvSpPr>
        <dsp:cNvPr id="0" name=""/>
        <dsp:cNvSpPr/>
      </dsp:nvSpPr>
      <dsp:spPr>
        <a:xfrm>
          <a:off x="0" y="371130"/>
          <a:ext cx="7532357" cy="599625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Мнение/давление родителей</a:t>
          </a:r>
        </a:p>
      </dsp:txBody>
      <dsp:txXfrm>
        <a:off x="29271" y="400401"/>
        <a:ext cx="7473815" cy="541083"/>
      </dsp:txXfrm>
    </dsp:sp>
    <dsp:sp modelId="{42EB2BAB-0464-4BAF-AFA1-9193754C44FA}">
      <dsp:nvSpPr>
        <dsp:cNvPr id="0" name=""/>
        <dsp:cNvSpPr/>
      </dsp:nvSpPr>
      <dsp:spPr>
        <a:xfrm>
          <a:off x="0" y="1008686"/>
          <a:ext cx="7532357" cy="599625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Выбор профиля за компанию</a:t>
          </a:r>
        </a:p>
      </dsp:txBody>
      <dsp:txXfrm>
        <a:off x="29271" y="1037957"/>
        <a:ext cx="7473815" cy="541083"/>
      </dsp:txXfrm>
    </dsp:sp>
    <dsp:sp modelId="{FFD6527B-C4A7-4C2D-8AFC-E47DF8101FE0}">
      <dsp:nvSpPr>
        <dsp:cNvPr id="0" name=""/>
        <dsp:cNvSpPr/>
      </dsp:nvSpPr>
      <dsp:spPr>
        <a:xfrm>
          <a:off x="0" y="1639970"/>
          <a:ext cx="7532357" cy="599625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Смена профиля в 10 классе</a:t>
          </a:r>
        </a:p>
      </dsp:txBody>
      <dsp:txXfrm>
        <a:off x="29271" y="1669241"/>
        <a:ext cx="7473815" cy="541083"/>
      </dsp:txXfrm>
    </dsp:sp>
    <dsp:sp modelId="{6719E333-F1F5-413E-9660-755CDA413391}">
      <dsp:nvSpPr>
        <dsp:cNvPr id="0" name=""/>
        <dsp:cNvSpPr/>
      </dsp:nvSpPr>
      <dsp:spPr>
        <a:xfrm>
          <a:off x="0" y="2289987"/>
          <a:ext cx="7532357" cy="599625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/>
            <a:t>Слабое представление о связи профиля и профессии</a:t>
          </a:r>
        </a:p>
      </dsp:txBody>
      <dsp:txXfrm>
        <a:off x="29271" y="2319258"/>
        <a:ext cx="7473815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ym6-class.ru/profi/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833" y="1734671"/>
            <a:ext cx="5792614" cy="2513479"/>
          </a:xfrm>
          <a:noFill/>
        </p:spPr>
        <p:txBody>
          <a:bodyPr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</a:rPr>
              <a:t>Цифровой сервис профориентационной навигации как инструмент комплексной оценки образовательных результатов и профильного самоопределения девятиклассников. </a:t>
            </a:r>
            <a:endParaRPr lang="ru-RU" sz="3200" b="1" dirty="0">
              <a:solidFill>
                <a:schemeClr val="bg1"/>
              </a:solidFill>
              <a:latin typeface="TomskObl2104" pitchFamily="50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6103024" cy="1200150"/>
          </a:xfrm>
        </p:spPr>
        <p:txBody>
          <a:bodyPr>
            <a:normAutofit fontScale="92500"/>
          </a:bodyPr>
          <a:lstStyle/>
          <a:p>
            <a:pPr algn="r">
              <a:spcBef>
                <a:spcPts val="0"/>
              </a:spcBef>
            </a:pPr>
            <a:r>
              <a:rPr lang="ru-RU" dirty="0" err="1">
                <a:solidFill>
                  <a:schemeClr val="bg1"/>
                </a:solidFill>
                <a:latin typeface="Gerbera Light" panose="02000300000000000000" pitchFamily="50" charset="-52"/>
              </a:rPr>
              <a:t>Негодина</a:t>
            </a:r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 Елена Владимировна,  </a:t>
            </a:r>
          </a:p>
          <a:p>
            <a:pPr algn="r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заместитель директора по методической работе </a:t>
            </a:r>
          </a:p>
          <a:p>
            <a:pPr algn="r">
              <a:spcBef>
                <a:spcPts val="0"/>
              </a:spcBef>
            </a:pPr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МАОУ гимназия № 6 г. Томска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3047998"/>
            <a:ext cx="700374" cy="12001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990" y="4686299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Проблема и вызовы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1060313" y="1801492"/>
            <a:ext cx="10033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Противоречия профильного отбора</a:t>
            </a:r>
            <a:endParaRPr lang="ru-RU" sz="2400" b="1" spc="-10" dirty="0">
              <a:solidFill>
                <a:schemeClr val="accent6">
                  <a:lumMod val="7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7C5521DD-A732-4040-9FB3-144B031A6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9994273"/>
              </p:ext>
            </p:extLst>
          </p:nvPr>
        </p:nvGraphicFramePr>
        <p:xfrm>
          <a:off x="1060313" y="2233552"/>
          <a:ext cx="7532357" cy="3288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937F805-6F43-4609-A2E8-9CA5E857A101}"/>
              </a:ext>
            </a:extLst>
          </p:cNvPr>
          <p:cNvSpPr txBox="1"/>
          <p:nvPr/>
        </p:nvSpPr>
        <p:spPr>
          <a:xfrm>
            <a:off x="8875059" y="2169703"/>
            <a:ext cx="3095385" cy="3416320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Стихийность выбора выпускников; </a:t>
            </a:r>
          </a:p>
          <a:p>
            <a:r>
              <a:rPr lang="ru-RU" sz="2400" dirty="0"/>
              <a:t>высокая миграция учащихся между профилями в 10  классе; неопределенность в выборе будущей профессии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7B8C48E3-6F04-4EE4-8B4E-C7A2D93D3623}"/>
              </a:ext>
            </a:extLst>
          </p:cNvPr>
          <p:cNvSpPr/>
          <p:nvPr/>
        </p:nvSpPr>
        <p:spPr>
          <a:xfrm>
            <a:off x="4623513" y="5326729"/>
            <a:ext cx="593945" cy="461665"/>
          </a:xfrm>
          <a:prstGeom prst="downArrow">
            <a:avLst/>
          </a:prstGeom>
          <a:solidFill>
            <a:srgbClr val="F54A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b="1">
              <a:ln w="22225">
                <a:solidFill>
                  <a:srgbClr val="BA4318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840892-48BC-43DF-B146-CAB6A9D41542}"/>
              </a:ext>
            </a:extLst>
          </p:cNvPr>
          <p:cNvSpPr txBox="1"/>
          <p:nvPr/>
        </p:nvSpPr>
        <p:spPr>
          <a:xfrm>
            <a:off x="744057" y="6018083"/>
            <a:ext cx="826651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/>
              <a:t>Гимназии нужен инструмент доказательного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914" y="642629"/>
            <a:ext cx="10820400" cy="1356099"/>
          </a:xfrm>
        </p:spPr>
        <p:txBody>
          <a:bodyPr>
            <a:normAutofit fontScale="90000"/>
          </a:bodyPr>
          <a:lstStyle/>
          <a:p>
            <a:r>
              <a:rPr lang="ru-RU" sz="4900" dirty="0">
                <a:solidFill>
                  <a:srgbClr val="00881B"/>
                </a:solidFill>
                <a:latin typeface="TomskObl2104" pitchFamily="50" charset="0"/>
              </a:rPr>
              <a:t>Сетевое партнерство: Школа — ВУЗ</a:t>
            </a: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Инициатива гимназии № 6  → Технологический ответ ТГПУ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Экспертная валидация методик учеными университета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D02EA2C-1351-4FEC-84AB-F81357A42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330" y="2635061"/>
            <a:ext cx="2756646" cy="18837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1B38C9-70DA-416C-8824-D4505BC82A23}"/>
              </a:ext>
            </a:extLst>
          </p:cNvPr>
          <p:cNvSpPr txBox="1"/>
          <p:nvPr/>
        </p:nvSpPr>
        <p:spPr>
          <a:xfrm>
            <a:off x="4249105" y="3253751"/>
            <a:ext cx="642216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Научно-образовательный центр цифровой дидактики и искусственного интеллекта в образовании (НОЦ ЦДИИО) ТГПУ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C8C51F-4D29-4B16-B369-894078D16B0B}"/>
              </a:ext>
            </a:extLst>
          </p:cNvPr>
          <p:cNvSpPr txBox="1"/>
          <p:nvPr/>
        </p:nvSpPr>
        <p:spPr>
          <a:xfrm>
            <a:off x="3316941" y="2161330"/>
            <a:ext cx="887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>
                <a:solidFill>
                  <a:srgbClr val="00881B"/>
                </a:solidFill>
                <a:latin typeface="TomskObl2104" pitchFamily="50" charset="0"/>
              </a:rPr>
              <a:t>Синергия практики и академической науки</a:t>
            </a: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A66831F-C2A2-4DBB-8280-621E63EF6C0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45" y="1117272"/>
            <a:ext cx="414425" cy="47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Цифровой сервис профориентационной навигации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9DDB3D-D364-485B-8769-8EBDFE232442}"/>
              </a:ext>
            </a:extLst>
          </p:cNvPr>
          <p:cNvSpPr txBox="1"/>
          <p:nvPr/>
        </p:nvSpPr>
        <p:spPr>
          <a:xfrm>
            <a:off x="536844" y="1950234"/>
            <a:ext cx="11339469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Конструктор Индивидуального образовательного маршрута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3586671-FF18-43B6-92AE-B79AABF0C7CF}"/>
              </a:ext>
            </a:extLst>
          </p:cNvPr>
          <p:cNvSpPr/>
          <p:nvPr/>
        </p:nvSpPr>
        <p:spPr>
          <a:xfrm>
            <a:off x="4450976" y="2648633"/>
            <a:ext cx="7425338" cy="390876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3 ключевых компонента системы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Комплексная диагностика: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 Оценка профессиональных интересов (методика Соломина) и определение доминирующих типов мышления (тест Гарднера).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ИИ-ассистент: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 Автоматический анализ результатов, подбор профилей для 10–11 классов и генерация черновика образовательного маршрута.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Региональный навигатор: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 Интерактивный каталог программ вузов и колледжей Томска (ТГУ, ТПУ,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Google Sans"/>
              </a:rPr>
              <a:t>СибГМУ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 и др.) с умной фильтрацией под конкретного ученика.</a:t>
            </a:r>
            <a:endParaRPr lang="ru-RU" sz="2000" b="0" u="none" strike="noStrike" dirty="0">
              <a:solidFill>
                <a:schemeClr val="accent6">
                  <a:lumMod val="50000"/>
                </a:schemeClr>
              </a:solidFill>
              <a:effectLst/>
              <a:latin typeface="Google Sa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A2F7B4-1284-4969-A9C3-2EA1BD82D711}"/>
              </a:ext>
            </a:extLst>
          </p:cNvPr>
          <p:cNvSpPr txBox="1"/>
          <p:nvPr/>
        </p:nvSpPr>
        <p:spPr>
          <a:xfrm>
            <a:off x="536844" y="2676198"/>
            <a:ext cx="3685531" cy="378565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Google Sans"/>
              </a:rPr>
              <a:t>Выявляет таланты, склонности , способности 9-классников;</a:t>
            </a:r>
          </a:p>
          <a:p>
            <a:endParaRPr lang="ru-RU" sz="2400" b="1" dirty="0">
              <a:solidFill>
                <a:schemeClr val="bg1"/>
              </a:solidFill>
              <a:latin typeface="Google Sans"/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Google Sans"/>
              </a:rPr>
              <a:t>Объединяет психологические тесты и алгоритмы подбора профиля и планирование образовательной карьеры.</a:t>
            </a:r>
          </a:p>
        </p:txBody>
      </p:sp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8405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Научно-методическая рамка инновации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8E3CDD-D3FF-49FB-B969-0DF2279C03DF}"/>
              </a:ext>
            </a:extLst>
          </p:cNvPr>
          <p:cNvSpPr txBox="1"/>
          <p:nvPr/>
        </p:nvSpPr>
        <p:spPr>
          <a:xfrm>
            <a:off x="3370730" y="2269842"/>
            <a:ext cx="5015754" cy="40010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75000"/>
                  </a:schemeClr>
                </a:solidFill>
              </a:rPr>
              <a:t>Место сервиса в организационно-методической модели комплексной оценки образовательных результатов </a:t>
            </a:r>
          </a:p>
          <a:p>
            <a:endParaRPr lang="ru-RU" dirty="0"/>
          </a:p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ПРЕДМЕТНЫЕ + МЕТАПРЕДМЕТНЫЕ + ЛИЧНОСТНЫЕ РЕЗУЛЬТАТЫ </a:t>
            </a:r>
          </a:p>
          <a:p>
            <a:r>
              <a:rPr lang="ru-RU" sz="2800" dirty="0">
                <a:solidFill>
                  <a:schemeClr val="accent6">
                    <a:lumMod val="75000"/>
                  </a:schemeClr>
                </a:solidFill>
              </a:rPr>
              <a:t>= ПРОФИЛЬНОЕ САМООПРЕДЕЛЕНИЕ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800EC0-C4E2-499D-B17A-EDDB0646C25A}"/>
              </a:ext>
            </a:extLst>
          </p:cNvPr>
          <p:cNvSpPr txBox="1"/>
          <p:nvPr/>
        </p:nvSpPr>
        <p:spPr>
          <a:xfrm>
            <a:off x="536845" y="2299446"/>
            <a:ext cx="2730790" cy="34163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Самоопределение как интегративный личностный результат.</a:t>
            </a:r>
          </a:p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 Оценка не прошлого, а прогнозирование будущего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AD849B-4CE8-4D7B-9B89-D387C6AE7E19}"/>
              </a:ext>
            </a:extLst>
          </p:cNvPr>
          <p:cNvSpPr txBox="1"/>
          <p:nvPr/>
        </p:nvSpPr>
        <p:spPr>
          <a:xfrm>
            <a:off x="8718180" y="2269842"/>
            <a:ext cx="3169023" cy="34163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Комплексная оценка образовательных результатов рассматривается ни как контроль знаний, а как навигатор для выбора профиля обучения и самоопределения </a:t>
            </a:r>
          </a:p>
        </p:txBody>
      </p:sp>
    </p:spTree>
    <p:extLst>
      <p:ext uri="{BB962C8B-B14F-4D97-AF65-F5344CB8AC3E}">
        <p14:creationId xmlns:p14="http://schemas.microsoft.com/office/powerpoint/2010/main" val="3495290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881B"/>
                </a:solidFill>
                <a:latin typeface="TomskObl2104" pitchFamily="50" charset="0"/>
              </a:rPr>
              <a:t>Цифровой сервис профориентационной навигации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9DDB3D-D364-485B-8769-8EBDFE232442}"/>
              </a:ext>
            </a:extLst>
          </p:cNvPr>
          <p:cNvSpPr txBox="1"/>
          <p:nvPr/>
        </p:nvSpPr>
        <p:spPr>
          <a:xfrm>
            <a:off x="847165" y="1950235"/>
            <a:ext cx="10771094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Конструктор Индивидуального образовательного маршрута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3586671-FF18-43B6-92AE-B79AABF0C7CF}"/>
              </a:ext>
            </a:extLst>
          </p:cNvPr>
          <p:cNvSpPr/>
          <p:nvPr/>
        </p:nvSpPr>
        <p:spPr>
          <a:xfrm>
            <a:off x="847166" y="2662751"/>
            <a:ext cx="10771094" cy="2971315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Расположение: сервер гимназии</a:t>
            </a:r>
          </a:p>
          <a:p>
            <a:endParaRPr lang="ru-RU" sz="2800" b="1" dirty="0">
              <a:solidFill>
                <a:schemeClr val="accent6">
                  <a:lumMod val="50000"/>
                </a:schemeClr>
              </a:solidFill>
              <a:latin typeface="Google Sans"/>
            </a:endParaRPr>
          </a:p>
          <a:p>
            <a:r>
              <a:rPr lang="ru-RU" sz="2800" b="1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Google Sans"/>
              </a:rPr>
              <a:t>Доступ: а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дминистратор, т</a:t>
            </a:r>
            <a:r>
              <a:rPr lang="ru-RU" sz="2800" b="1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Google Sans"/>
              </a:rPr>
              <a:t>ьютор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, ученики</a:t>
            </a:r>
            <a:endParaRPr lang="ru-RU" sz="2800" b="1" u="none" strike="noStrike" dirty="0">
              <a:solidFill>
                <a:schemeClr val="accent6">
                  <a:lumMod val="50000"/>
                </a:schemeClr>
              </a:solidFill>
              <a:effectLst/>
              <a:latin typeface="Google Sans"/>
            </a:endParaRPr>
          </a:p>
          <a:p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Вход только по логину и паролю</a:t>
            </a:r>
          </a:p>
          <a:p>
            <a:endParaRPr lang="ru-RU" sz="2800" b="1" u="none" strike="noStrike" dirty="0">
              <a:solidFill>
                <a:schemeClr val="accent6">
                  <a:lumMod val="50000"/>
                </a:schemeClr>
              </a:solidFill>
              <a:effectLst/>
              <a:latin typeface="Google Sans"/>
            </a:endParaRPr>
          </a:p>
          <a:p>
            <a:r>
              <a:rPr lang="de-DE" sz="2800" b="1" dirty="0">
                <a:solidFill>
                  <a:schemeClr val="accent6">
                    <a:lumMod val="50000"/>
                  </a:schemeClr>
                </a:solidFill>
                <a:latin typeface="Google Sans"/>
                <a:hlinkClick r:id="rId5"/>
              </a:rPr>
              <a:t>https://gym6-class.ru/profi/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Google Sans"/>
              </a:rPr>
              <a:t> </a:t>
            </a:r>
          </a:p>
          <a:p>
            <a:endParaRPr lang="ru-RU" sz="2000" b="0" u="none" strike="noStrike" dirty="0">
              <a:solidFill>
                <a:schemeClr val="accent6">
                  <a:lumMod val="50000"/>
                </a:schemeClr>
              </a:solidFill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37285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8405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0881B"/>
                </a:solidFill>
                <a:latin typeface="TomskObl2104" pitchFamily="50" charset="0"/>
              </a:rPr>
              <a:t>Архитектура Конструктора ИОМ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6703D8-9FA5-447E-A8D5-AFD633B334E5}"/>
              </a:ext>
            </a:extLst>
          </p:cNvPr>
          <p:cNvSpPr txBox="1"/>
          <p:nvPr/>
        </p:nvSpPr>
        <p:spPr>
          <a:xfrm>
            <a:off x="426266" y="1203438"/>
            <a:ext cx="115954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Краткое описание 6 элементов-шагов</a:t>
            </a:r>
          </a:p>
          <a:p>
            <a:r>
              <a:rPr lang="ru-RU" sz="2000" b="1" dirty="0"/>
              <a:t>Шаг 1.</a:t>
            </a:r>
            <a:r>
              <a:rPr lang="ru-RU" sz="2000" dirty="0"/>
              <a:t> Анкета «Моя профессия» (И. Л. Соломин) - 50 утверждений в двух блоках: «Я хочу» (профессиональные интересы) и «Я могу» (профессиональные способности).</a:t>
            </a:r>
          </a:p>
          <a:p>
            <a:r>
              <a:rPr lang="ru-RU" sz="2000" i="1" dirty="0"/>
              <a:t>Методика Соломина оценивает не только желаемый предмет труда, но и комфортный для человека характер деятельности (исполнительский или творческий).</a:t>
            </a:r>
            <a:endParaRPr lang="ru-RU" sz="2000" dirty="0"/>
          </a:p>
          <a:p>
            <a:r>
              <a:rPr lang="ru-RU" sz="2000" b="1" dirty="0"/>
              <a:t>Шаг 2.  </a:t>
            </a:r>
            <a:r>
              <a:rPr lang="ru-RU" sz="2000" dirty="0"/>
              <a:t>Тест множественного интеллекта Г. Гарднера - 70 утверждений о типах мышления и восприятии мира. </a:t>
            </a:r>
            <a:r>
              <a:rPr lang="ru-RU" sz="2000" i="1" dirty="0"/>
              <a:t>Профориентация по этой методике строится на поиске той сферы, где у человека сильнее всего развит определенный тип восприятия информации.</a:t>
            </a:r>
          </a:p>
          <a:p>
            <a:r>
              <a:rPr lang="ru-RU" sz="2000" b="1" dirty="0"/>
              <a:t>Шаг 3.</a:t>
            </a:r>
            <a:r>
              <a:rPr lang="ru-RU" sz="2000" dirty="0"/>
              <a:t> Графики и таблицы на основании данных тестирования. </a:t>
            </a:r>
          </a:p>
          <a:p>
            <a:r>
              <a:rPr lang="ru-RU" sz="2000" b="1" dirty="0"/>
              <a:t>Шаг 4.</a:t>
            </a:r>
            <a:r>
              <a:rPr lang="ru-RU" sz="2000" dirty="0"/>
              <a:t> На основе результатов диагностик ученика ИИ-ассистент подбирает наиболее подходящий  профиль или несколько профилей обучения в 10 - 11 классе с пояснениями выбора.</a:t>
            </a:r>
          </a:p>
          <a:p>
            <a:r>
              <a:rPr lang="ru-RU" sz="2000" b="1" dirty="0"/>
              <a:t>Шаг 5  </a:t>
            </a:r>
            <a:r>
              <a:rPr lang="ru-RU" sz="2000" dirty="0"/>
              <a:t>Конструирование индивидуального образовательного маршрута ученик может самостоятельно или совместно с тьютором (25-30 минут). Ученик  оценивает свои приоритеты, цели, используя слайд-бары. ИИ формирует черновик индивидуального образовательного маршрута, тьютор корректирует.</a:t>
            </a:r>
          </a:p>
          <a:p>
            <a:r>
              <a:rPr lang="ru-RU" sz="2000" b="1" dirty="0"/>
              <a:t>Шаг 6. </a:t>
            </a:r>
            <a:r>
              <a:rPr lang="ru-RU" sz="2000" dirty="0"/>
              <a:t>Каталог программ вузов и СПО г. Томска знакомит с ключевыми направлениями подготовки 2026 года: ТГУ, ТПУ, ТГПУ, ТУСУР, </a:t>
            </a:r>
            <a:r>
              <a:rPr lang="ru-RU" sz="2000" dirty="0" err="1"/>
              <a:t>СибГМУ</a:t>
            </a:r>
            <a:r>
              <a:rPr lang="ru-RU" sz="2000" dirty="0"/>
              <a:t>, ТГПК и др. Фильтр по профилю подсвечивает программы, подходящие под результат диагностики конкретного ученика. Возможна также персональная подборка от ИИ-ассистента (подбор образовательных программ в Томских вузах).</a:t>
            </a:r>
          </a:p>
        </p:txBody>
      </p:sp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92" y="4640381"/>
            <a:ext cx="7324002" cy="77152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err="1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Негодина</a:t>
            </a:r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</a:t>
            </a:r>
            <a:r>
              <a:rPr lang="ru-RU" sz="4800" dirty="0" err="1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елена</a:t>
            </a:r>
            <a:r>
              <a:rPr lang="ru-RU" sz="48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 </a:t>
            </a:r>
            <a:r>
              <a:rPr lang="ru-RU" sz="4800" dirty="0" err="1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владимировна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526" y="5737491"/>
            <a:ext cx="6126454" cy="771526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Заместитель директора по методической работе МАОУ гимназия № 6 г. Томска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7A4BDAE-6D52-405E-B1DF-B6F8BFA1249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80" b="11882"/>
          <a:stretch/>
        </p:blipFill>
        <p:spPr>
          <a:xfrm>
            <a:off x="7942924" y="1705791"/>
            <a:ext cx="3169566" cy="370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555</Words>
  <Application>Microsoft Office PowerPoint</Application>
  <PresentationFormat>Широкоэкранный</PresentationFormat>
  <Paragraphs>64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Gerbera Light</vt:lpstr>
      <vt:lpstr>TomskObl2104</vt:lpstr>
      <vt:lpstr>Arial</vt:lpstr>
      <vt:lpstr>Calibri</vt:lpstr>
      <vt:lpstr>Calibri Light</vt:lpstr>
      <vt:lpstr>Gerbera</vt:lpstr>
      <vt:lpstr>Google Sans</vt:lpstr>
      <vt:lpstr>Тема Office</vt:lpstr>
      <vt:lpstr>Цифровой сервис профориентационной навигации как инструмент комплексной оценки образовательных результатов и профильного самоопределения девятиклассников. </vt:lpstr>
      <vt:lpstr>Презентация PowerPoint</vt:lpstr>
      <vt:lpstr>Сетевое партнерство: Школа — ВУЗ</vt:lpstr>
      <vt:lpstr>Презентация PowerPoint</vt:lpstr>
      <vt:lpstr>Презентация PowerPoint</vt:lpstr>
      <vt:lpstr>Презентация PowerPoint</vt:lpstr>
      <vt:lpstr>Презентация PowerPoint</vt:lpstr>
      <vt:lpstr>Негодина елена владимировна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Helen Negodina</cp:lastModifiedBy>
  <cp:revision>134</cp:revision>
  <dcterms:created xsi:type="dcterms:W3CDTF">2025-07-14T10:33:41Z</dcterms:created>
  <dcterms:modified xsi:type="dcterms:W3CDTF">2026-08-25T17:38:19Z</dcterms:modified>
</cp:coreProperties>
</file>