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13"/>
  </p:notesMasterIdLst>
  <p:sldIdLst>
    <p:sldId id="268" r:id="rId3"/>
    <p:sldId id="269" r:id="rId4"/>
    <p:sldId id="261" r:id="rId5"/>
    <p:sldId id="271" r:id="rId6"/>
    <p:sldId id="274" r:id="rId7"/>
    <p:sldId id="278" r:id="rId8"/>
    <p:sldId id="275" r:id="rId9"/>
    <p:sldId id="279" r:id="rId10"/>
    <p:sldId id="280" r:id="rId11"/>
    <p:sldId id="270" r:id="rId12"/>
  </p:sldIdLst>
  <p:sldSz cx="12192000" cy="6858000"/>
  <p:notesSz cx="6858000" cy="9144000"/>
  <p:embeddedFontLs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1B"/>
    <a:srgbClr val="121316"/>
    <a:srgbClr val="005AA3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" y="654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AC4DD-E612-43C2-BB6F-E79018BA1FDE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ECBAE-3E5E-4AA7-ACC8-E5866E6C5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83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7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1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268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221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D18D17-2ED9-4ABA-BB82-7F9D9F50F9DA}" type="datetimeFigureOut">
              <a:rPr lang="ru-RU" smtClean="0">
                <a:solidFill>
                  <a:prstClr val="black"/>
                </a:solidFill>
              </a:rPr>
              <a:pPr/>
              <a:t>25.08.2026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01CD84-52B4-4564-AC88-0971FE62DD2F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5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1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g"/><Relationship Id="rId7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981" y="2534655"/>
            <a:ext cx="5475836" cy="2568507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  <a:latin typeface="Gerbera Light" panose="02000300000000000000"/>
              </a:rPr>
              <a:t>ИНКЛЮЗИВНЫЙ ИИ: сопровождение</a:t>
            </a:r>
            <a:r>
              <a:rPr lang="ru-RU" sz="4000" b="1" dirty="0">
                <a:solidFill>
                  <a:schemeClr val="bg1"/>
                </a:solidFill>
                <a:latin typeface="Gerbera Light" panose="0200030000000000000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Gerbera Light" panose="02000300000000000000"/>
              </a:rPr>
            </a:br>
            <a:r>
              <a:rPr lang="ru-RU" sz="4000" b="1" dirty="0" err="1">
                <a:solidFill>
                  <a:schemeClr val="bg1"/>
                </a:solidFill>
                <a:latin typeface="Gerbera Light" panose="02000300000000000000"/>
              </a:rPr>
              <a:t>инофонов</a:t>
            </a:r>
            <a:r>
              <a:rPr lang="ru-RU" sz="4000" b="1" dirty="0">
                <a:solidFill>
                  <a:schemeClr val="bg1"/>
                </a:solidFill>
                <a:latin typeface="Gerbera Light" panose="02000300000000000000"/>
              </a:rPr>
              <a:t> и детей с ОВЗ в единой </a:t>
            </a:r>
            <a:r>
              <a:rPr lang="ru-RU" sz="4000" b="1" dirty="0" smtClean="0">
                <a:solidFill>
                  <a:schemeClr val="bg1"/>
                </a:solidFill>
                <a:latin typeface="Gerbera Light" panose="02000300000000000000"/>
              </a:rPr>
              <a:t>среде</a:t>
            </a:r>
            <a:endParaRPr lang="ru-RU" sz="4000" b="1" dirty="0">
              <a:solidFill>
                <a:schemeClr val="bg1"/>
              </a:solidFill>
              <a:latin typeface="Gerbera Light" panose="0200030000000000000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99" y="5380361"/>
            <a:ext cx="6191250" cy="762209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Gerbera Light" panose="02000300000000000000" pitchFamily="50" charset="-52"/>
              </a:rPr>
              <a:t>Федорова Наталия Андреевна, </a:t>
            </a:r>
          </a:p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Gerbera Light" panose="02000300000000000000" pitchFamily="50" charset="-52"/>
              </a:rPr>
              <a:t>директор Центра дополнительного образования, </a:t>
            </a:r>
          </a:p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Gerbera Light" panose="02000300000000000000" pitchFamily="50" charset="-52"/>
              </a:rPr>
              <a:t>мл. научный сотрудник НОЦ ЦДИИО ИРПО ТГПУ</a:t>
            </a:r>
            <a:endParaRPr lang="ru-RU" b="1" dirty="0">
              <a:solidFill>
                <a:srgbClr val="002060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01" y="3006741"/>
            <a:ext cx="785180" cy="20964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33" y="5380361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223" y="161454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557" y="81950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430" y="91119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000" y="96911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348" y="91119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817" y="1528117"/>
            <a:ext cx="5053668" cy="50536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0810" y="2274314"/>
            <a:ext cx="5258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spc="12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ИНКЛЮЗИВНЫХ ПРАКТИК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447" y="67313"/>
            <a:ext cx="5951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-apple-system"/>
              </a:rPr>
              <a:t>Исследования и разработки проводятся при финансовой поддержке гранта РНФ № 25-28-20220 и Департамента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по научно-технологическому развитию и инновационной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деятельности </a:t>
            </a:r>
            <a:r>
              <a:rPr lang="ru-RU" dirty="0" smtClean="0">
                <a:solidFill>
                  <a:srgbClr val="002060"/>
                </a:solidFill>
                <a:latin typeface="-apple-system"/>
              </a:rPr>
              <a:t>Томской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области (Соглашение № 02/8/2026 от 15.06.2026)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44" y="142297"/>
            <a:ext cx="10515600" cy="1325563"/>
          </a:xfrm>
        </p:spPr>
        <p:txBody>
          <a:bodyPr>
            <a:noAutofit/>
          </a:bodyPr>
          <a:lstStyle/>
          <a:p>
            <a:pPr>
              <a:lnSpc>
                <a:spcPct val="103000"/>
              </a:lnSpc>
            </a:pPr>
            <a:r>
              <a:rPr lang="en-US" sz="4000" b="1" dirty="0" err="1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От</a:t>
            </a:r>
            <a:r>
              <a:rPr lang="en-US" sz="4000" b="1" dirty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000" b="1" dirty="0" err="1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барьера</a:t>
            </a:r>
            <a:r>
              <a:rPr lang="en-US" sz="4000" b="1" dirty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 — к </a:t>
            </a:r>
            <a:r>
              <a:rPr lang="en-US" sz="4000" b="1" dirty="0" err="1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безбарьерной</a:t>
            </a:r>
            <a:r>
              <a:rPr lang="en-US" sz="4000" b="1" dirty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ru-RU" sz="4000" b="1" dirty="0" smtClean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/>
            </a:r>
            <a:br>
              <a:rPr lang="ru-RU" sz="4000" b="1" dirty="0" smtClean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</a:br>
            <a:r>
              <a:rPr lang="en-US" sz="4000" b="1" dirty="0" err="1" smtClean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образовательной</a:t>
            </a:r>
            <a:r>
              <a:rPr lang="en-US" sz="4000" b="1" dirty="0" smtClean="0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000" b="1" dirty="0" err="1">
                <a:solidFill>
                  <a:srgbClr val="00881B"/>
                </a:solidFill>
                <a:ea typeface="Cambria" pitchFamily="34" charset="-122"/>
                <a:cs typeface="Cambria" pitchFamily="34" charset="-120"/>
              </a:rPr>
              <a:t>среде</a:t>
            </a:r>
            <a:endParaRPr lang="en-US" sz="4000" dirty="0">
              <a:solidFill>
                <a:srgbClr val="00881B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5" name="Shape 3"/>
          <p:cNvSpPr/>
          <p:nvPr/>
        </p:nvSpPr>
        <p:spPr>
          <a:xfrm>
            <a:off x="639268" y="1573411"/>
            <a:ext cx="6696035" cy="2080515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5"/>
          <p:cNvSpPr/>
          <p:nvPr/>
        </p:nvSpPr>
        <p:spPr>
          <a:xfrm>
            <a:off x="865112" y="2350651"/>
            <a:ext cx="544610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Языковой и культурный барьер</a:t>
            </a:r>
            <a:endParaRPr lang="en-US" sz="2000" dirty="0">
              <a:latin typeface="+mj-lt"/>
            </a:endParaRPr>
          </a:p>
        </p:txBody>
      </p:sp>
      <p:sp>
        <p:nvSpPr>
          <p:cNvPr id="7" name="Text 6"/>
          <p:cNvSpPr/>
          <p:nvPr/>
        </p:nvSpPr>
        <p:spPr>
          <a:xfrm>
            <a:off x="800260" y="2672313"/>
            <a:ext cx="5977991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Растущая доля детей-мигрантов, для которых русский язык не родной, требует перевода и культурной адаптации коммуникации</a:t>
            </a:r>
            <a:endParaRPr lang="en-US" sz="1600" dirty="0"/>
          </a:p>
        </p:txBody>
      </p:sp>
      <p:sp>
        <p:nvSpPr>
          <p:cNvPr id="8" name="Shape 7"/>
          <p:cNvSpPr/>
          <p:nvPr/>
        </p:nvSpPr>
        <p:spPr>
          <a:xfrm>
            <a:off x="639916" y="3985495"/>
            <a:ext cx="6695387" cy="2311947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9"/>
          <p:cNvSpPr/>
          <p:nvPr/>
        </p:nvSpPr>
        <p:spPr>
          <a:xfrm>
            <a:off x="825816" y="4960033"/>
            <a:ext cx="55247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5000"/>
              </a:lnSpc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Адаптация учебного материала</a:t>
            </a:r>
          </a:p>
        </p:txBody>
      </p:sp>
      <p:sp>
        <p:nvSpPr>
          <p:cNvPr id="10" name="Text 10"/>
          <p:cNvSpPr/>
          <p:nvPr/>
        </p:nvSpPr>
        <p:spPr>
          <a:xfrm>
            <a:off x="800260" y="5291602"/>
            <a:ext cx="631663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Ручная подготовка заданий под каждого ребёнка с ОВЗ физически невыполнима для массового учителя</a:t>
            </a:r>
            <a:endParaRPr lang="en-US" sz="1600" dirty="0"/>
          </a:p>
        </p:txBody>
      </p:sp>
      <p:sp>
        <p:nvSpPr>
          <p:cNvPr id="11" name="Shape 11"/>
          <p:cNvSpPr/>
          <p:nvPr/>
        </p:nvSpPr>
        <p:spPr>
          <a:xfrm>
            <a:off x="7845083" y="2046605"/>
            <a:ext cx="4004691" cy="3694408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3"/>
          <p:cNvSpPr/>
          <p:nvPr/>
        </p:nvSpPr>
        <p:spPr>
          <a:xfrm>
            <a:off x="8191662" y="3562967"/>
            <a:ext cx="3257149" cy="6616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Разгрузка педагога</a:t>
            </a:r>
          </a:p>
        </p:txBody>
      </p:sp>
      <p:sp>
        <p:nvSpPr>
          <p:cNvPr id="13" name="Text 14"/>
          <p:cNvSpPr/>
          <p:nvPr/>
        </p:nvSpPr>
        <p:spPr>
          <a:xfrm>
            <a:off x="8029697" y="4234266"/>
            <a:ext cx="3635464" cy="12130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ИИ — не заменить учителя, а снять с него непосильный объём ручной адаптации</a:t>
            </a:r>
            <a:endParaRPr lang="en-US" sz="1600" dirty="0"/>
          </a:p>
        </p:txBody>
      </p:sp>
      <p:sp>
        <p:nvSpPr>
          <p:cNvPr id="15" name="Shape 4"/>
          <p:cNvSpPr/>
          <p:nvPr/>
        </p:nvSpPr>
        <p:spPr>
          <a:xfrm>
            <a:off x="936449" y="1683425"/>
            <a:ext cx="632947" cy="618772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16" name="Image 0" descr="/home/claude/assets/icons/langu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64" y="1799187"/>
            <a:ext cx="517745" cy="404994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912325" y="4122999"/>
            <a:ext cx="610088" cy="61190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8" name="Image 1" descr="/home/claude/assets/icons/puzz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94" y="4270628"/>
            <a:ext cx="317246" cy="318188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8262999" y="2507946"/>
            <a:ext cx="907730" cy="937387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5192" y="2659683"/>
            <a:ext cx="522042" cy="5293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3" y="186111"/>
            <a:ext cx="414425" cy="4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4" y="228346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447653" y="351219"/>
            <a:ext cx="94261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НАШ </a:t>
            </a:r>
            <a:r>
              <a:rPr lang="en-US" sz="36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ПОДХОД</a:t>
            </a:r>
            <a:r>
              <a:rPr lang="ru-RU" sz="36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: </a:t>
            </a:r>
            <a:r>
              <a:rPr lang="ru-RU" sz="36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о</a:t>
            </a:r>
            <a:r>
              <a:rPr lang="en-US" sz="3600" b="1" dirty="0" smtClean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т </a:t>
            </a:r>
            <a:r>
              <a:rPr lang="en-US" sz="3600" b="1" dirty="0" err="1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технологического</a:t>
            </a:r>
            <a:r>
              <a:rPr lang="en-US" sz="36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 err="1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детерминизма</a:t>
            </a:r>
            <a:r>
              <a:rPr lang="en-US" sz="36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 — к </a:t>
            </a:r>
            <a:r>
              <a:rPr lang="en-US" sz="3600" b="1" dirty="0" err="1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педагогическим</a:t>
            </a:r>
            <a:r>
              <a:rPr lang="en-US" sz="36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 err="1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задачам</a:t>
            </a:r>
            <a:endParaRPr lang="en-US" sz="3600" b="1" dirty="0">
              <a:solidFill>
                <a:srgbClr val="1B3B5F"/>
              </a:solidFill>
              <a:latin typeface="+mj-lt"/>
              <a:ea typeface="Cambria" pitchFamily="34" charset="-122"/>
              <a:cs typeface="Cambria" pitchFamily="34" charset="-120"/>
            </a:endParaRPr>
          </a:p>
          <a:p>
            <a:endParaRPr lang="en-US" sz="3600" b="1" dirty="0">
              <a:solidFill>
                <a:srgbClr val="1B3B5F"/>
              </a:solidFill>
              <a:latin typeface="+mj-lt"/>
              <a:ea typeface="Cambria" pitchFamily="34" charset="-122"/>
              <a:cs typeface="Cambria" pitchFamily="34" charset="-12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444229" y="1879804"/>
            <a:ext cx="529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Три</a:t>
            </a:r>
            <a:r>
              <a:rPr lang="en-US" sz="3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 err="1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вектора</a:t>
            </a:r>
            <a:r>
              <a:rPr lang="en-US" sz="3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 err="1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внедрения</a:t>
            </a:r>
            <a:r>
              <a:rPr lang="en-US" sz="3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 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304719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hape 14"/>
          <p:cNvSpPr/>
          <p:nvPr/>
        </p:nvSpPr>
        <p:spPr>
          <a:xfrm>
            <a:off x="8040789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Shape 10"/>
          <p:cNvSpPr/>
          <p:nvPr/>
        </p:nvSpPr>
        <p:spPr>
          <a:xfrm>
            <a:off x="568649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Shape 6"/>
          <p:cNvSpPr/>
          <p:nvPr/>
        </p:nvSpPr>
        <p:spPr>
          <a:xfrm>
            <a:off x="855710" y="3236846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18" name="Image 0" descr="/home/claude/assets/icons/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275" y="3412411"/>
            <a:ext cx="380390" cy="380390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4604750" y="3236846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0" name="Image 1" descr="/home/claude/assets/icons/chalkbo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315" y="3412411"/>
            <a:ext cx="380390" cy="38039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8353790" y="3236846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2" name="Image 2" descr="/home/claude/assets/icons/compas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9355" y="3412411"/>
            <a:ext cx="380390" cy="3803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Text 7"/>
          <p:cNvSpPr/>
          <p:nvPr/>
        </p:nvSpPr>
        <p:spPr>
          <a:xfrm>
            <a:off x="774159" y="409620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Инклюзивный вектор</a:t>
            </a:r>
          </a:p>
        </p:txBody>
      </p:sp>
      <p:sp>
        <p:nvSpPr>
          <p:cNvPr id="25" name="Text 12"/>
          <p:cNvSpPr/>
          <p:nvPr/>
        </p:nvSpPr>
        <p:spPr>
          <a:xfrm>
            <a:off x="4523198" y="409620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5000"/>
              </a:lnSpc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Ассистивный вектор</a:t>
            </a:r>
          </a:p>
        </p:txBody>
      </p:sp>
      <p:sp>
        <p:nvSpPr>
          <p:cNvPr id="26" name="Text 16"/>
          <p:cNvSpPr/>
          <p:nvPr/>
        </p:nvSpPr>
        <p:spPr>
          <a:xfrm>
            <a:off x="8200903" y="3968366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Стратегически-проективный вектор</a:t>
            </a:r>
          </a:p>
        </p:txBody>
      </p:sp>
      <p:sp>
        <p:nvSpPr>
          <p:cNvPr id="29" name="Text 8"/>
          <p:cNvSpPr/>
          <p:nvPr/>
        </p:nvSpPr>
        <p:spPr>
          <a:xfrm>
            <a:off x="774159" y="4839115"/>
            <a:ext cx="301314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Calibri" pitchFamily="34" charset="-122"/>
                <a:cs typeface="Calibri" pitchFamily="34" charset="-120"/>
              </a:rPr>
              <a:t>ИИ как мост и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Calibri" pitchFamily="34" charset="-122"/>
                <a:cs typeface="Calibri" pitchFamily="34" charset="-120"/>
              </a:rPr>
              <a:t>адаптер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0" name="Text 13"/>
          <p:cNvSpPr/>
          <p:nvPr/>
        </p:nvSpPr>
        <p:spPr>
          <a:xfrm>
            <a:off x="4523198" y="4952273"/>
            <a:ext cx="313571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kern="0" dirty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ИИ </a:t>
            </a:r>
            <a:r>
              <a:rPr lang="en-US" sz="1600" b="1" kern="0" dirty="0" err="1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как</a:t>
            </a:r>
            <a:r>
              <a:rPr lang="en-US" sz="1600" b="1" kern="0" dirty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dirty="0" err="1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поддержка</a:t>
            </a:r>
            <a:r>
              <a:rPr lang="en-US" sz="1600" b="1" kern="0" dirty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и </a:t>
            </a:r>
            <a:r>
              <a:rPr lang="en-US" sz="1600" b="1" kern="0" dirty="0" err="1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разгрузка</a:t>
            </a:r>
            <a:r>
              <a:rPr lang="en-US" sz="1600" b="1" kern="0" dirty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dirty="0" err="1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педагога</a:t>
            </a:r>
            <a:endParaRPr lang="en-US" sz="1600" b="1" kern="0" dirty="0">
              <a:solidFill>
                <a:srgbClr val="002060"/>
              </a:solidFill>
              <a:latin typeface="+mj-lt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00903" y="5099317"/>
            <a:ext cx="3236784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ИИ </a:t>
            </a:r>
            <a:r>
              <a:rPr lang="en-US" sz="1600" b="1" kern="0" dirty="0" err="1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как</a:t>
            </a:r>
            <a:r>
              <a:rPr lang="en-US" sz="1600" b="1" kern="0" dirty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kern="0" dirty="0" err="1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навигатор</a:t>
            </a:r>
            <a:r>
              <a:rPr lang="en-US" sz="1600" b="1" kern="0" dirty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и </a:t>
            </a:r>
            <a:r>
              <a:rPr lang="en-US" sz="1600" b="1" kern="0" dirty="0" err="1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проектировщик</a:t>
            </a:r>
            <a:r>
              <a:rPr lang="en-US" sz="1600" b="1" kern="0" dirty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 </a:t>
            </a:r>
            <a:endParaRPr lang="ru-RU" sz="1600" b="1" kern="0" dirty="0" smtClean="0">
              <a:solidFill>
                <a:srgbClr val="002060"/>
              </a:solidFill>
              <a:latin typeface="+mj-lt"/>
              <a:ea typeface="Calibri" pitchFamily="34" charset="-122"/>
              <a:cs typeface="Calibri" pitchFamily="34" charset="-120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б</a:t>
            </a:r>
            <a:r>
              <a:rPr lang="en-US" sz="1600" b="1" kern="0" smtClean="0">
                <a:solidFill>
                  <a:srgbClr val="002060"/>
                </a:solidFill>
                <a:latin typeface="+mj-lt"/>
                <a:ea typeface="Calibri" pitchFamily="34" charset="-122"/>
                <a:cs typeface="Calibri" pitchFamily="34" charset="-120"/>
              </a:rPr>
              <a:t>удущего</a:t>
            </a:r>
            <a:endParaRPr lang="en-US" sz="1600" b="1" kern="0" dirty="0">
              <a:solidFill>
                <a:srgbClr val="002060"/>
              </a:solidFill>
              <a:latin typeface="+mj-lt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4" y="228346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447653" y="351219"/>
            <a:ext cx="9426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ФОРМАТ СОТРУДНИЧЕСТВА</a:t>
            </a:r>
            <a:endParaRPr lang="en-US" sz="3600" b="1" dirty="0">
              <a:solidFill>
                <a:srgbClr val="1B3B5F"/>
              </a:solidFill>
              <a:latin typeface="+mj-lt"/>
              <a:ea typeface="Cambria" pitchFamily="34" charset="-122"/>
              <a:cs typeface="Cambria" pitchFamily="34" charset="-12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304719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hape 14"/>
          <p:cNvSpPr/>
          <p:nvPr/>
        </p:nvSpPr>
        <p:spPr>
          <a:xfrm>
            <a:off x="8093224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Shape 10"/>
          <p:cNvSpPr/>
          <p:nvPr/>
        </p:nvSpPr>
        <p:spPr>
          <a:xfrm>
            <a:off x="516214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Shape 4"/>
          <p:cNvSpPr/>
          <p:nvPr/>
        </p:nvSpPr>
        <p:spPr>
          <a:xfrm>
            <a:off x="862195" y="3240127"/>
            <a:ext cx="777240" cy="77724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35" name="Image 0" descr="/home/claude/assets/icons/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733" y="3426665"/>
            <a:ext cx="404165" cy="404165"/>
          </a:xfrm>
          <a:prstGeom prst="rect">
            <a:avLst/>
          </a:prstGeom>
        </p:spPr>
      </p:pic>
      <p:sp>
        <p:nvSpPr>
          <p:cNvPr id="36" name="Shape 11"/>
          <p:cNvSpPr/>
          <p:nvPr/>
        </p:nvSpPr>
        <p:spPr>
          <a:xfrm>
            <a:off x="4611235" y="3240127"/>
            <a:ext cx="777240" cy="77724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37" name="Image 1" descr="/home/claude/assets/icons/puzz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7773" y="3426665"/>
            <a:ext cx="404165" cy="404165"/>
          </a:xfrm>
          <a:prstGeom prst="rect">
            <a:avLst/>
          </a:prstGeom>
        </p:spPr>
      </p:pic>
      <p:sp>
        <p:nvSpPr>
          <p:cNvPr id="38" name="Shape 18"/>
          <p:cNvSpPr/>
          <p:nvPr/>
        </p:nvSpPr>
        <p:spPr>
          <a:xfrm>
            <a:off x="8360275" y="3240127"/>
            <a:ext cx="777240" cy="777240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39" name="Image 2" descr="/home/claude/assets/icons/char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6813" y="3426665"/>
            <a:ext cx="404165" cy="404165"/>
          </a:xfrm>
          <a:prstGeom prst="rect">
            <a:avLst/>
          </a:prstGeom>
        </p:spPr>
      </p:pic>
      <p:sp>
        <p:nvSpPr>
          <p:cNvPr id="40" name="Text 2"/>
          <p:cNvSpPr/>
          <p:nvPr/>
        </p:nvSpPr>
        <p:spPr>
          <a:xfrm>
            <a:off x="447653" y="1512226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Партнёрство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НОЦ и экспериментальных площадок -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совместный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процесс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1" name="Text 6"/>
          <p:cNvSpPr/>
          <p:nvPr/>
        </p:nvSpPr>
        <p:spPr>
          <a:xfrm>
            <a:off x="862195" y="4206778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Диагностика</a:t>
            </a:r>
            <a:endParaRPr lang="en-US" sz="2400" b="1" dirty="0">
              <a:latin typeface="+mj-lt"/>
            </a:endParaRPr>
          </a:p>
        </p:txBody>
      </p:sp>
      <p:sp>
        <p:nvSpPr>
          <p:cNvPr id="42" name="Text 13"/>
          <p:cNvSpPr/>
          <p:nvPr/>
        </p:nvSpPr>
        <p:spPr>
          <a:xfrm>
            <a:off x="4611235" y="4206778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Дизайн под задачу</a:t>
            </a:r>
          </a:p>
        </p:txBody>
      </p:sp>
      <p:sp>
        <p:nvSpPr>
          <p:cNvPr id="43" name="Text 20"/>
          <p:cNvSpPr/>
          <p:nvPr/>
        </p:nvSpPr>
        <p:spPr>
          <a:xfrm>
            <a:off x="8360275" y="4206778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>
              <a:buNone/>
            </a:pPr>
            <a:r>
              <a:rPr lang="en-US" sz="24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Развитие на данных</a:t>
            </a:r>
          </a:p>
        </p:txBody>
      </p:sp>
      <p:sp>
        <p:nvSpPr>
          <p:cNvPr id="44" name="Text 8"/>
          <p:cNvSpPr/>
          <p:nvPr/>
        </p:nvSpPr>
        <p:spPr>
          <a:xfrm>
            <a:off x="755467" y="4889158"/>
            <a:ext cx="300237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Предпроектная диагностика типового </a:t>
            </a:r>
            <a:r>
              <a:rPr lang="en-US" sz="1400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набора</a:t>
            </a:r>
            <a:r>
              <a:rPr lang="en-US" sz="1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 </a:t>
            </a:r>
            <a:r>
              <a:rPr lang="en-US" sz="1400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педагога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45" name="Text 15"/>
          <p:cNvSpPr/>
          <p:nvPr/>
        </p:nvSpPr>
        <p:spPr>
          <a:xfrm>
            <a:off x="4455268" y="4797672"/>
            <a:ext cx="323305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сервисов строится под конкретный профессиональный запрос, а не демонстрирует возможности ИИ</a:t>
            </a:r>
          </a:p>
        </p:txBody>
      </p:sp>
      <p:sp>
        <p:nvSpPr>
          <p:cNvPr id="46" name="Text 22"/>
          <p:cNvSpPr/>
          <p:nvPr/>
        </p:nvSpPr>
        <p:spPr>
          <a:xfrm>
            <a:off x="8328402" y="4797672"/>
            <a:ext cx="3065929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Анкетирование и обратная связь педагогов определяют, какие функции развивать в первую очередь</a:t>
            </a:r>
          </a:p>
        </p:txBody>
      </p:sp>
      <p:sp>
        <p:nvSpPr>
          <p:cNvPr id="47" name="Shape 9"/>
          <p:cNvSpPr/>
          <p:nvPr/>
        </p:nvSpPr>
        <p:spPr>
          <a:xfrm>
            <a:off x="4010516" y="4475172"/>
            <a:ext cx="256032" cy="256032"/>
          </a:xfrm>
          <a:prstGeom prst="rightArrow">
            <a:avLst/>
          </a:prstGeom>
          <a:solidFill>
            <a:srgbClr val="D7E2EA"/>
          </a:solidFill>
          <a:ln>
            <a:solidFill>
              <a:schemeClr val="accent1"/>
            </a:solidFill>
          </a:ln>
        </p:spPr>
      </p:sp>
      <p:sp>
        <p:nvSpPr>
          <p:cNvPr id="48" name="Shape 16"/>
          <p:cNvSpPr/>
          <p:nvPr/>
        </p:nvSpPr>
        <p:spPr>
          <a:xfrm>
            <a:off x="7799021" y="4483119"/>
            <a:ext cx="256032" cy="256032"/>
          </a:xfrm>
          <a:prstGeom prst="rightArrow">
            <a:avLst/>
          </a:prstGeom>
          <a:solidFill>
            <a:srgbClr val="D7E2EA"/>
          </a:solidFill>
          <a:ln>
            <a:solidFill>
              <a:schemeClr val="accent1"/>
            </a:solidFill>
          </a:ln>
        </p:spPr>
      </p:sp>
    </p:spTree>
    <p:extLst>
      <p:ext uri="{BB962C8B-B14F-4D97-AF65-F5344CB8AC3E}">
        <p14:creationId xmlns:p14="http://schemas.microsoft.com/office/powerpoint/2010/main" val="1134337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4" y="228346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447653" y="351219"/>
            <a:ext cx="9426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Экспериментальные площадки</a:t>
            </a:r>
            <a:endParaRPr lang="en-US" sz="4000" b="1" dirty="0">
              <a:solidFill>
                <a:srgbClr val="1B3B5F"/>
              </a:solidFill>
              <a:latin typeface="+mj-lt"/>
              <a:ea typeface="Cambria" pitchFamily="34" charset="-122"/>
              <a:cs typeface="Cambria" pitchFamily="34" charset="-12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393382" y="2514600"/>
            <a:ext cx="5390056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Shape 10"/>
          <p:cNvSpPr/>
          <p:nvPr/>
        </p:nvSpPr>
        <p:spPr>
          <a:xfrm>
            <a:off x="643808" y="2518066"/>
            <a:ext cx="4946353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0" name="Text 2"/>
          <p:cNvSpPr/>
          <p:nvPr/>
        </p:nvSpPr>
        <p:spPr>
          <a:xfrm>
            <a:off x="447653" y="1512226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Кейсы инклюзивного вектора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3" name="Shape 4"/>
          <p:cNvSpPr/>
          <p:nvPr/>
        </p:nvSpPr>
        <p:spPr>
          <a:xfrm>
            <a:off x="914400" y="2697480"/>
            <a:ext cx="868680" cy="86868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4" name="Image 0" descr="/home/claude/assets/icons/langu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70" y="2914650"/>
            <a:ext cx="434340" cy="434340"/>
          </a:xfrm>
          <a:prstGeom prst="rect">
            <a:avLst/>
          </a:prstGeom>
        </p:spPr>
      </p:pic>
      <p:sp>
        <p:nvSpPr>
          <p:cNvPr id="25" name="Text 5"/>
          <p:cNvSpPr/>
          <p:nvPr/>
        </p:nvSpPr>
        <p:spPr>
          <a:xfrm>
            <a:off x="1965960" y="2697480"/>
            <a:ext cx="3520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b="1" dirty="0">
                <a:solidFill>
                  <a:srgbClr val="008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МАОУ Заозёрная СОШ № 16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b="1" dirty="0">
                <a:solidFill>
                  <a:srgbClr val="008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Томска</a:t>
            </a:r>
          </a:p>
        </p:txBody>
      </p:sp>
      <p:sp>
        <p:nvSpPr>
          <p:cNvPr id="26" name="Text 7"/>
          <p:cNvSpPr/>
          <p:nvPr/>
        </p:nvSpPr>
        <p:spPr>
          <a:xfrm>
            <a:off x="778213" y="3821785"/>
            <a:ext cx="45262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поддержки детей-инофонов: многоязычный ИИ-ассистент «Мост», адаптационная игра «Свой среди своих», трекер «Тьютор-навигатор»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7" name="Shape 9"/>
          <p:cNvSpPr/>
          <p:nvPr/>
        </p:nvSpPr>
        <p:spPr>
          <a:xfrm>
            <a:off x="6537960" y="2697480"/>
            <a:ext cx="868680" cy="86868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28" name="Image 1" descr="/home/claude/assets/icons/wheelchai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130" y="2914650"/>
            <a:ext cx="434340" cy="434340"/>
          </a:xfrm>
          <a:prstGeom prst="rect">
            <a:avLst/>
          </a:prstGeom>
        </p:spPr>
      </p:pic>
      <p:sp>
        <p:nvSpPr>
          <p:cNvPr id="29" name="Text 10"/>
          <p:cNvSpPr/>
          <p:nvPr/>
        </p:nvSpPr>
        <p:spPr>
          <a:xfrm>
            <a:off x="7589520" y="2697480"/>
            <a:ext cx="3520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2000"/>
              </a:lnSpc>
            </a:pPr>
            <a:r>
              <a:rPr lang="en-US" b="1" dirty="0">
                <a:solidFill>
                  <a:srgbClr val="008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 ОВЗ: ООШ № 39 г. Томска</a:t>
            </a:r>
          </a:p>
          <a:p>
            <a:pPr>
              <a:lnSpc>
                <a:spcPct val="112000"/>
              </a:lnSpc>
            </a:pPr>
            <a:r>
              <a:rPr lang="en-US" b="1" dirty="0">
                <a:solidFill>
                  <a:srgbClr val="008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Шегарская СОШ № 1</a:t>
            </a:r>
          </a:p>
        </p:txBody>
      </p:sp>
      <p:sp>
        <p:nvSpPr>
          <p:cNvPr id="30" name="Text 12"/>
          <p:cNvSpPr/>
          <p:nvPr/>
        </p:nvSpPr>
        <p:spPr>
          <a:xfrm>
            <a:off x="6635236" y="3771414"/>
            <a:ext cx="4960133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ИИ-сопровождения обучающихся с ОВЗ: «Атлас нозологий», ИИ-конструктор адаптированных заданий, «Цифровой дефектолог-логопед» и другие сервисы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65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071" y="345765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28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Д</a:t>
            </a:r>
            <a:r>
              <a:rPr lang="en-US" sz="24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АЛЕЕ </a:t>
            </a:r>
            <a:r>
              <a:rPr lang="en-US" sz="24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В ПРОГРАММЕ</a:t>
            </a:r>
            <a:endParaRPr lang="en-US" sz="2800" b="1" dirty="0">
              <a:solidFill>
                <a:srgbClr val="00881B"/>
              </a:solidFill>
              <a:latin typeface="+mj-lt"/>
              <a:ea typeface="Cambria" pitchFamily="34" charset="-122"/>
              <a:cs typeface="Cambria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39" y="94127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002060"/>
                </a:solidFill>
                <a:latin typeface="+mj-lt"/>
                <a:ea typeface="Cambria" pitchFamily="34" charset="-122"/>
                <a:cs typeface="Cambria" pitchFamily="34" charset="-120"/>
              </a:rPr>
              <a:t>Слово — экспериментальным площадкам</a:t>
            </a:r>
            <a:endParaRPr lang="en-US" sz="29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0881360" cy="1325880"/>
          </a:xfrm>
          <a:prstGeom prst="roundRect">
            <a:avLst>
              <a:gd name="adj" fmla="val 6897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2377440"/>
            <a:ext cx="822960" cy="82296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langu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58318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28800" y="2267712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2606040" y="2322576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+mj-lt"/>
                <a:ea typeface="Cambria" pitchFamily="34" charset="-122"/>
                <a:cs typeface="Cambria" pitchFamily="34" charset="-120"/>
              </a:rPr>
              <a:t>МАОУ Заозёрная СОШ № 16 г. Томска</a:t>
            </a:r>
            <a:endParaRPr lang="en-US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606039" y="2816352"/>
            <a:ext cx="827596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поддержки детей-инофонов: «Мост», «Свой среди своих», «Тьютор-навигатор»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548640" y="3639312"/>
            <a:ext cx="10881360" cy="1325880"/>
          </a:xfrm>
          <a:prstGeom prst="roundRect">
            <a:avLst>
              <a:gd name="adj" fmla="val 6897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68680" y="3913632"/>
            <a:ext cx="822960" cy="82296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3" name="Image 1" descr="/home/claude/assets/icons/wheelcha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630" y="4096512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828800" y="3803904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2606040" y="385876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2060"/>
                </a:solidFill>
                <a:latin typeface="+mj-lt"/>
                <a:ea typeface="Cambria" pitchFamily="34" charset="-122"/>
                <a:cs typeface="Cambria" pitchFamily="34" charset="-120"/>
              </a:rPr>
              <a:t>МБОУ ООШ № 39 г. Томска</a:t>
            </a:r>
          </a:p>
        </p:txBody>
      </p:sp>
      <p:sp>
        <p:nvSpPr>
          <p:cNvPr id="16" name="Text 12"/>
          <p:cNvSpPr/>
          <p:nvPr/>
        </p:nvSpPr>
        <p:spPr>
          <a:xfrm>
            <a:off x="2606040" y="4352544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ИИ-сопровождения обучающихся с ОВЗ — специализированная школа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7" name="Shape 13"/>
          <p:cNvSpPr/>
          <p:nvPr/>
        </p:nvSpPr>
        <p:spPr>
          <a:xfrm>
            <a:off x="548640" y="5175504"/>
            <a:ext cx="10881360" cy="1325880"/>
          </a:xfrm>
          <a:prstGeom prst="roundRect">
            <a:avLst>
              <a:gd name="adj" fmla="val 6897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1828800" y="5340096"/>
            <a:ext cx="822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2606040" y="539496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2060"/>
                </a:solidFill>
                <a:latin typeface="+mj-lt"/>
                <a:ea typeface="Cambria" pitchFamily="34" charset="-122"/>
                <a:cs typeface="Cambria" pitchFamily="34" charset="-120"/>
              </a:rPr>
              <a:t>МКОУ «Шегарская СОШ № 1»</a:t>
            </a:r>
          </a:p>
        </p:txBody>
      </p:sp>
      <p:sp>
        <p:nvSpPr>
          <p:cNvPr id="22" name="Text 17"/>
          <p:cNvSpPr/>
          <p:nvPr/>
        </p:nvSpPr>
        <p:spPr>
          <a:xfrm>
            <a:off x="2606040" y="5888736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</a:t>
            </a: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ИИ-</a:t>
            </a:r>
            <a:r>
              <a:rPr lang="en-US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сопровождения</a:t>
            </a: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обучающихся</a:t>
            </a: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 ОВЗ — </a:t>
            </a:r>
            <a:r>
              <a:rPr lang="en-US" sz="1400" i="1" dirty="0" err="1" smtClean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сельск</a:t>
            </a:r>
            <a:r>
              <a:rPr lang="ru-RU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ая</a:t>
            </a:r>
            <a:r>
              <a:rPr lang="en-US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инклюзивн</a:t>
            </a:r>
            <a:r>
              <a:rPr lang="ru-RU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ая</a:t>
            </a:r>
            <a:r>
              <a:rPr lang="ru-RU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школ</a:t>
            </a:r>
            <a:r>
              <a:rPr lang="ru-RU" sz="1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endParaRPr lang="en-US" sz="1400" i="1" dirty="0">
              <a:solidFill>
                <a:srgbClr val="0020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457200" y="6547104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«Инклюзивный ИИ» · НОЦ ЦДИИО ТГПУ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872" y="182880"/>
            <a:ext cx="2410097" cy="6458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7" y="296597"/>
            <a:ext cx="414425" cy="476655"/>
          </a:xfrm>
          <a:prstGeom prst="rect">
            <a:avLst/>
          </a:prstGeom>
        </p:spPr>
      </p:pic>
      <p:sp>
        <p:nvSpPr>
          <p:cNvPr id="29" name="Shape 9"/>
          <p:cNvSpPr/>
          <p:nvPr/>
        </p:nvSpPr>
        <p:spPr>
          <a:xfrm>
            <a:off x="847279" y="5394960"/>
            <a:ext cx="822960" cy="82296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30" name="Image 1" descr="/home/claude/assets/icons/wheelcha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229" y="5577840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4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4" y="228346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447653" y="351219"/>
            <a:ext cx="9426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Предварительные выводы</a:t>
            </a:r>
            <a:endParaRPr lang="en-US" sz="4000" b="1" dirty="0">
              <a:solidFill>
                <a:srgbClr val="1B3B5F"/>
              </a:solidFill>
              <a:latin typeface="+mj-lt"/>
              <a:ea typeface="Cambria" pitchFamily="34" charset="-122"/>
              <a:cs typeface="Cambria" pitchFamily="34" charset="-12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40" name="Text 2"/>
          <p:cNvSpPr/>
          <p:nvPr/>
        </p:nvSpPr>
        <p:spPr>
          <a:xfrm>
            <a:off x="542155" y="1314053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Итоги первого цикла апробации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4" name="Shape 14"/>
          <p:cNvSpPr/>
          <p:nvPr/>
        </p:nvSpPr>
        <p:spPr>
          <a:xfrm>
            <a:off x="531333" y="4105656"/>
            <a:ext cx="5395430" cy="192478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Shape 14"/>
          <p:cNvSpPr/>
          <p:nvPr/>
        </p:nvSpPr>
        <p:spPr>
          <a:xfrm>
            <a:off x="531333" y="1956816"/>
            <a:ext cx="5395430" cy="1803508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Shape 14"/>
          <p:cNvSpPr/>
          <p:nvPr/>
        </p:nvSpPr>
        <p:spPr>
          <a:xfrm>
            <a:off x="6337716" y="4105656"/>
            <a:ext cx="5632137" cy="192478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Shape 14"/>
          <p:cNvSpPr/>
          <p:nvPr/>
        </p:nvSpPr>
        <p:spPr>
          <a:xfrm>
            <a:off x="6314548" y="1947672"/>
            <a:ext cx="5632137" cy="1803508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Shape 3"/>
          <p:cNvSpPr/>
          <p:nvPr/>
        </p:nvSpPr>
        <p:spPr>
          <a:xfrm>
            <a:off x="645487" y="2000967"/>
            <a:ext cx="685800" cy="68580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9" name="Image 0" descr="/home/claude/assets/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37" y="2172417"/>
            <a:ext cx="342900" cy="342900"/>
          </a:xfrm>
          <a:prstGeom prst="rect">
            <a:avLst/>
          </a:prstGeom>
        </p:spPr>
      </p:pic>
      <p:sp>
        <p:nvSpPr>
          <p:cNvPr id="30" name="Text 4"/>
          <p:cNvSpPr/>
          <p:nvPr/>
        </p:nvSpPr>
        <p:spPr>
          <a:xfrm>
            <a:off x="1719072" y="1956816"/>
            <a:ext cx="40526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Педагоги боятся не замещения, а ошибок ИИ</a:t>
            </a:r>
            <a:endParaRPr lang="en-US" sz="1600" dirty="0">
              <a:solidFill>
                <a:srgbClr val="00881B"/>
              </a:solidFill>
              <a:latin typeface="+mj-lt"/>
            </a:endParaRPr>
          </a:p>
        </p:txBody>
      </p:sp>
      <p:sp>
        <p:nvSpPr>
          <p:cNvPr id="31" name="Text 5"/>
          <p:cNvSpPr/>
          <p:nvPr/>
        </p:nvSpPr>
        <p:spPr>
          <a:xfrm>
            <a:off x="1719071" y="2697480"/>
            <a:ext cx="4052673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Опасение «ИИ заменит мою роль» выражено крайне слабо; главный страх — некорректная рекомендация, незаметная неспециалисту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32" name="Shape 7"/>
          <p:cNvSpPr/>
          <p:nvPr/>
        </p:nvSpPr>
        <p:spPr>
          <a:xfrm>
            <a:off x="6464808" y="2029968"/>
            <a:ext cx="685800" cy="68580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33" name="Image 1" descr="/home/claude/assets/icons/puzz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258" y="2201418"/>
            <a:ext cx="342900" cy="342900"/>
          </a:xfrm>
          <a:prstGeom prst="rect">
            <a:avLst/>
          </a:prstGeom>
        </p:spPr>
      </p:pic>
      <p:sp>
        <p:nvSpPr>
          <p:cNvPr id="49" name="Text 8"/>
          <p:cNvSpPr/>
          <p:nvPr/>
        </p:nvSpPr>
        <p:spPr>
          <a:xfrm>
            <a:off x="7342631" y="1956816"/>
            <a:ext cx="430461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Ценность — в точечном закрытии дефицита</a:t>
            </a:r>
          </a:p>
        </p:txBody>
      </p:sp>
      <p:sp>
        <p:nvSpPr>
          <p:cNvPr id="50" name="Text 9"/>
          <p:cNvSpPr/>
          <p:nvPr/>
        </p:nvSpPr>
        <p:spPr>
          <a:xfrm>
            <a:off x="7342632" y="2697480"/>
            <a:ext cx="440189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Сервис приживается там, где закрывает конкретный методический дефицит (адаптированные задания, перевод), а не демонстрирует возможности ИИ</a:t>
            </a:r>
          </a:p>
        </p:txBody>
      </p:sp>
      <p:sp>
        <p:nvSpPr>
          <p:cNvPr id="51" name="Shape 11"/>
          <p:cNvSpPr/>
          <p:nvPr/>
        </p:nvSpPr>
        <p:spPr>
          <a:xfrm>
            <a:off x="651539" y="4194674"/>
            <a:ext cx="685800" cy="685800"/>
          </a:xfrm>
          <a:prstGeom prst="ellipse">
            <a:avLst/>
          </a:prstGeom>
          <a:solidFill>
            <a:srgbClr val="3E4348"/>
          </a:solidFill>
          <a:ln/>
        </p:spPr>
      </p:sp>
      <p:sp>
        <p:nvSpPr>
          <p:cNvPr id="52" name="Text 12"/>
          <p:cNvSpPr/>
          <p:nvPr/>
        </p:nvSpPr>
        <p:spPr>
          <a:xfrm>
            <a:off x="1719072" y="4105656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Опытные педагоги — не менее открыты, чем молодые</a:t>
            </a:r>
          </a:p>
        </p:txBody>
      </p:sp>
      <p:sp>
        <p:nvSpPr>
          <p:cNvPr id="53" name="Text 13"/>
          <p:cNvSpPr/>
          <p:nvPr/>
        </p:nvSpPr>
        <p:spPr>
          <a:xfrm>
            <a:off x="1719072" y="484632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Готовность работать с ИИ-инструментами не сводится к «цифровому энтузиазму молодых» — она растёт вместе с опытом столкновения с проблемой</a:t>
            </a:r>
          </a:p>
        </p:txBody>
      </p:sp>
      <p:sp>
        <p:nvSpPr>
          <p:cNvPr id="54" name="Shape 15"/>
          <p:cNvSpPr/>
          <p:nvPr/>
        </p:nvSpPr>
        <p:spPr>
          <a:xfrm>
            <a:off x="6464808" y="4178808"/>
            <a:ext cx="685800" cy="685800"/>
          </a:xfrm>
          <a:prstGeom prst="ellipse">
            <a:avLst/>
          </a:prstGeom>
          <a:solidFill>
            <a:srgbClr val="5C89AC"/>
          </a:solidFill>
          <a:ln/>
        </p:spPr>
      </p:sp>
      <p:pic>
        <p:nvPicPr>
          <p:cNvPr id="55" name="Image 3" descr="/home/claude/assets/icons/chalkboar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6258" y="4350258"/>
            <a:ext cx="342900" cy="342900"/>
          </a:xfrm>
          <a:prstGeom prst="rect">
            <a:avLst/>
          </a:prstGeom>
        </p:spPr>
      </p:pic>
      <p:sp>
        <p:nvSpPr>
          <p:cNvPr id="56" name="Text 16"/>
          <p:cNvSpPr/>
          <p:nvPr/>
        </p:nvSpPr>
        <p:spPr>
          <a:xfrm>
            <a:off x="7342632" y="4105656"/>
            <a:ext cx="430461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Барьер роста — организационно-временной</a:t>
            </a:r>
          </a:p>
        </p:txBody>
      </p:sp>
      <p:sp>
        <p:nvSpPr>
          <p:cNvPr id="57" name="Text 17"/>
          <p:cNvSpPr/>
          <p:nvPr/>
        </p:nvSpPr>
        <p:spPr>
          <a:xfrm>
            <a:off x="7342632" y="4846320"/>
            <a:ext cx="448620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2000"/>
              </a:lnSpc>
            </a:pPr>
            <a:r>
              <a:rPr lang="en-US" sz="14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Технология проходит порог функциональной пригодности; дальнейший рост сдерживают время на освоение и интеграция в расписание школы</a:t>
            </a:r>
          </a:p>
        </p:txBody>
      </p:sp>
    </p:spTree>
    <p:extLst>
      <p:ext uri="{BB962C8B-B14F-4D97-AF65-F5344CB8AC3E}">
        <p14:creationId xmlns:p14="http://schemas.microsoft.com/office/powerpoint/2010/main" val="188199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6656" y="384048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kern="0" spc="150" dirty="0">
                <a:solidFill>
                  <a:srgbClr val="00881B"/>
                </a:solidFill>
                <a:ea typeface="Calibri" pitchFamily="34" charset="-122"/>
                <a:cs typeface="Calibri" pitchFamily="34" charset="-120"/>
              </a:rPr>
              <a:t>РЕКОМЕНДАЦИИ И ПЕРСПЕКТИВЫ</a:t>
            </a:r>
            <a:endParaRPr lang="en-US" sz="1300" dirty="0">
              <a:solidFill>
                <a:srgbClr val="00881B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3000"/>
              </a:lnSpc>
            </a:pPr>
            <a:r>
              <a:rPr lang="en-US" sz="2900" b="1" dirty="0">
                <a:solidFill>
                  <a:srgbClr val="1B3B5F"/>
                </a:solidFill>
                <a:latin typeface="+mj-lt"/>
                <a:ea typeface="Cambria" pitchFamily="34" charset="-122"/>
                <a:cs typeface="Cambria" pitchFamily="34" charset="-120"/>
              </a:rPr>
              <a:t>От пилотов — к системной практике</a:t>
            </a:r>
            <a:endParaRPr lang="en-US" sz="29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Рекомендации</a:t>
            </a:r>
            <a:endParaRPr lang="en-US" sz="2400" dirty="0">
              <a:solidFill>
                <a:srgbClr val="00881B"/>
              </a:solidFill>
              <a:latin typeface="+mj-lt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112264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6596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Очные </a:t>
            </a:r>
            <a:r>
              <a:rPr lang="en-US" sz="1600" dirty="0" err="1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практические</a:t>
            </a: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мастер-классы</a:t>
            </a:r>
            <a:r>
              <a:rPr lang="ru-RU" sz="1600" dirty="0" smtClean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, стратегические сессии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548640" y="3136392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9900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Централизованное, единое для школы внедрение — закрепление ссылок на сервисы в рабочих программах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4160520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014216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Сохранение за педагогом роли валидатора: ИИ предлагает варианты, решение принимает специалист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8640" y="5184648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03834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Учёт специфики сельских школ — офлайн-доступность и стабильность при слабом интернете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80760" y="1691640"/>
            <a:ext cx="0" cy="448056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5080" y="16002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881B"/>
                </a:solidFill>
                <a:latin typeface="+mj-lt"/>
                <a:ea typeface="Cambria" pitchFamily="34" charset="-122"/>
                <a:cs typeface="Cambria" pitchFamily="34" charset="-120"/>
              </a:rPr>
              <a:t>Перспективы</a:t>
            </a:r>
            <a:endParaRPr lang="en-US" sz="2400" dirty="0">
              <a:solidFill>
                <a:srgbClr val="00881B"/>
              </a:solidFill>
              <a:latin typeface="+mj-lt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5080" y="2112264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16" name="Text 14"/>
          <p:cNvSpPr/>
          <p:nvPr/>
        </p:nvSpPr>
        <p:spPr>
          <a:xfrm>
            <a:off x="6629400" y="196596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Масштабирование «Моста» на другие языки и школы региона с растущей долей детей-мигрантов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355080" y="3136392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18" name="Text 16"/>
          <p:cNvSpPr/>
          <p:nvPr/>
        </p:nvSpPr>
        <p:spPr>
          <a:xfrm>
            <a:off x="6629400" y="29900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Развитие банка адаптированных заданий и его интеграция в </a:t>
            </a:r>
            <a:r>
              <a:rPr lang="en-US" sz="1600" dirty="0" err="1" smtClean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документооборот</a:t>
            </a:r>
            <a:r>
              <a:rPr lang="ru-RU" sz="1600" smtClean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355080" y="4160520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20" name="Text 18"/>
          <p:cNvSpPr/>
          <p:nvPr/>
        </p:nvSpPr>
        <p:spPr>
          <a:xfrm>
            <a:off x="6629400" y="4014216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Сопоставление опыта городской специализированной и сельской инклюзивной школ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355080" y="5184648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22" name="Text 20"/>
          <p:cNvSpPr/>
          <p:nvPr/>
        </p:nvSpPr>
        <p:spPr>
          <a:xfrm>
            <a:off x="6629400" y="503834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002060"/>
                </a:solidFill>
                <a:ea typeface="Calibri" pitchFamily="34" charset="-122"/>
                <a:cs typeface="Calibri" pitchFamily="34" charset="-120"/>
              </a:rPr>
              <a:t>Единые методические рекомендации по ИИ-адаптации учебных материалов для детей с ОВЗ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7200" y="6547104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7A3AE"/>
                </a:solidFill>
                <a:ea typeface="Calibri" pitchFamily="34" charset="-122"/>
                <a:cs typeface="Calibri" pitchFamily="34" charset="-120"/>
              </a:rPr>
              <a:t>ИИ-Лаборатория «Инклюзивный ИИ» · НОЦ ЦДИИО ТГПУ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7A3AE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solidFill>
                <a:prstClr val="black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872" y="182880"/>
            <a:ext cx="2410097" cy="6458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7" y="296597"/>
            <a:ext cx="414425" cy="4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74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6656" y="384048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b="1" kern="0" spc="150" dirty="0" smtClean="0">
                <a:solidFill>
                  <a:srgbClr val="00881B"/>
                </a:solidFill>
                <a:ea typeface="Calibri" pitchFamily="34" charset="-122"/>
                <a:cs typeface="Calibri" pitchFamily="34" charset="-120"/>
              </a:rPr>
              <a:t>РЕФЛЕКСИВНАЯ ОБРАТНАЯ СВЯЗЬ</a:t>
            </a:r>
            <a:endParaRPr lang="en-US" dirty="0">
              <a:solidFill>
                <a:srgbClr val="00881B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7200" y="6547104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97A3AE"/>
                </a:solidFill>
                <a:ea typeface="Calibri" pitchFamily="34" charset="-122"/>
                <a:cs typeface="Calibri" pitchFamily="34" charset="-120"/>
              </a:rPr>
              <a:t>ИИ-Лаборатория «Инклюзивный ИИ» · НОЦ ЦДИИО ТГПУ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7A3AE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solidFill>
                <a:prstClr val="black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872" y="182880"/>
            <a:ext cx="2410097" cy="6458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7" y="296597"/>
            <a:ext cx="414425" cy="476655"/>
          </a:xfrm>
          <a:prstGeom prst="rect">
            <a:avLst/>
          </a:prstGeom>
        </p:spPr>
      </p:pic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4049713" y="3260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1427" y="1336075"/>
            <a:ext cx="784221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1. Что для вас было самым ценным в сегодняшней встрече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?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1427" y="2209175"/>
            <a:ext cx="1050479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Какой из представленных сервисов показался вам наиболее востребованным </a:t>
            </a:r>
          </a:p>
          <a:p>
            <a:r>
              <a:rPr lang="ru-RU" sz="2400" b="1" dirty="0">
                <a:solidFill>
                  <a:srgbClr val="002060"/>
                </a:solidFill>
                <a:latin typeface="+mj-lt"/>
              </a:rPr>
              <a:t>в вашей практике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?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1427" y="3382870"/>
            <a:ext cx="1017458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3.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Какие сомнения или опасения по поводу использования ИИ у вас остались?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1428" y="4280154"/>
            <a:ext cx="10564138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4. </a:t>
            </a:r>
            <a:r>
              <a:rPr lang="ru-RU" sz="2400" b="1" dirty="0">
                <a:solidFill>
                  <a:srgbClr val="002060"/>
                </a:solidFill>
                <a:latin typeface="+mj-lt"/>
              </a:rPr>
              <a:t>Готовы ли вы попробовать один из сервисов в своей работе в ближайшее время?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1427" y="5598295"/>
            <a:ext cx="970374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5. </a:t>
            </a:r>
            <a:r>
              <a:rPr lang="ru-RU" sz="2400" dirty="0">
                <a:solidFill>
                  <a:srgbClr val="002060"/>
                </a:solidFill>
              </a:rPr>
              <a:t>Какая помощь от лаборатории вам бы потребовалась для внедрения?</a:t>
            </a:r>
            <a:endParaRPr lang="ru-RU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561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54" y="1347279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972" y="68568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0" y="68568"/>
            <a:ext cx="1814447" cy="1814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172" y="-2815"/>
            <a:ext cx="6026286" cy="60262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397" y="3133710"/>
            <a:ext cx="1706440" cy="17245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984" y="3172584"/>
            <a:ext cx="1772491" cy="1724518"/>
          </a:xfrm>
          <a:prstGeom prst="rect">
            <a:avLst/>
          </a:prstGeom>
        </p:spPr>
      </p:pic>
      <p:sp>
        <p:nvSpPr>
          <p:cNvPr id="19" name="Shape 17"/>
          <p:cNvSpPr/>
          <p:nvPr/>
        </p:nvSpPr>
        <p:spPr>
          <a:xfrm>
            <a:off x="869185" y="5050350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23" name="Text 18"/>
          <p:cNvSpPr/>
          <p:nvPr/>
        </p:nvSpPr>
        <p:spPr>
          <a:xfrm>
            <a:off x="1490977" y="5056835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(913) 107-09-02</a:t>
            </a:r>
            <a:endParaRPr lang="en-US" sz="2000" dirty="0"/>
          </a:p>
        </p:txBody>
      </p:sp>
      <p:sp>
        <p:nvSpPr>
          <p:cNvPr id="24" name="Shape 19"/>
          <p:cNvSpPr/>
          <p:nvPr/>
        </p:nvSpPr>
        <p:spPr>
          <a:xfrm>
            <a:off x="4748984" y="5064368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26" name="Text 20"/>
          <p:cNvSpPr/>
          <p:nvPr/>
        </p:nvSpPr>
        <p:spPr>
          <a:xfrm>
            <a:off x="5372605" y="5044389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glukhovap@tspu.ru</a:t>
            </a:r>
            <a:endParaRPr lang="en-US" sz="2000" dirty="0"/>
          </a:p>
        </p:txBody>
      </p:sp>
      <p:sp>
        <p:nvSpPr>
          <p:cNvPr id="30" name="Shape 17"/>
          <p:cNvSpPr/>
          <p:nvPr/>
        </p:nvSpPr>
        <p:spPr>
          <a:xfrm>
            <a:off x="869185" y="5836806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32" name="Text 18"/>
          <p:cNvSpPr/>
          <p:nvPr/>
        </p:nvSpPr>
        <p:spPr>
          <a:xfrm>
            <a:off x="1490977" y="5836806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(913) </a:t>
            </a:r>
            <a:r>
              <a:rPr lang="ru-RU" sz="2000" b="1" dirty="0" smtClean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852-83-37</a:t>
            </a:r>
            <a:endParaRPr lang="en-US" sz="2000" dirty="0"/>
          </a:p>
        </p:txBody>
      </p:sp>
      <p:sp>
        <p:nvSpPr>
          <p:cNvPr id="33" name="Shape 19"/>
          <p:cNvSpPr/>
          <p:nvPr/>
        </p:nvSpPr>
        <p:spPr>
          <a:xfrm>
            <a:off x="4748984" y="5844339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35" name="Text 20"/>
          <p:cNvSpPr/>
          <p:nvPr/>
        </p:nvSpPr>
        <p:spPr>
          <a:xfrm>
            <a:off x="5372605" y="58243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sz="2000" b="1" dirty="0" err="1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n.fedorova</a:t>
            </a:r>
            <a:r>
              <a:rPr lang="en-US" sz="2000" b="1" dirty="0" smtClean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@tspu.ru</a:t>
            </a:r>
            <a:endParaRPr lang="en-US" sz="2000" dirty="0"/>
          </a:p>
        </p:txBody>
      </p:sp>
      <p:sp>
        <p:nvSpPr>
          <p:cNvPr id="36" name="Shape 23"/>
          <p:cNvSpPr/>
          <p:nvPr/>
        </p:nvSpPr>
        <p:spPr>
          <a:xfrm>
            <a:off x="8575437" y="5456331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37" name="Image 6" descr="/home/claude/assets/icons/glob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6138" y="5559755"/>
            <a:ext cx="261518" cy="261518"/>
          </a:xfrm>
          <a:prstGeom prst="rect">
            <a:avLst/>
          </a:prstGeom>
        </p:spPr>
      </p:pic>
      <p:sp>
        <p:nvSpPr>
          <p:cNvPr id="38" name="Text 24"/>
          <p:cNvSpPr/>
          <p:nvPr/>
        </p:nvSpPr>
        <p:spPr>
          <a:xfrm>
            <a:off x="9199058" y="5405385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park.tspu.ru</a:t>
            </a:r>
            <a:endParaRPr lang="en-US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104" y="5932575"/>
            <a:ext cx="320165" cy="3414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81" y="5129667"/>
            <a:ext cx="370525" cy="372322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81" y="5917124"/>
            <a:ext cx="370525" cy="37232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879" y="5127882"/>
            <a:ext cx="320165" cy="34141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372105" y="1824968"/>
            <a:ext cx="4845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0" spc="1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ПРИГЛАШ</a:t>
            </a:r>
            <a:r>
              <a:rPr lang="ru-RU" sz="3600" b="1" kern="0" spc="1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АЕМ</a:t>
            </a:r>
            <a:r>
              <a:rPr lang="en-US" sz="3600" b="1" kern="0" spc="1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600" b="1" kern="0" spc="1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</a:t>
            </a:r>
            <a:r>
              <a:rPr lang="en-US" sz="3600" b="1" kern="0" spc="1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СОТРУДНИЧЕСТВУ</a:t>
            </a:r>
            <a:r>
              <a:rPr lang="ru-RU" sz="3600" b="1" kern="0" spc="1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037614" y="107725"/>
            <a:ext cx="59343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-apple-system"/>
              </a:rPr>
              <a:t>Исследования и разработки проводятся при финансовой поддержке гранта РНФ № 25-28-20220 и Департамента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по научно-технологическому развитию и инновационной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деятельности </a:t>
            </a:r>
            <a:r>
              <a:rPr lang="ru-RU" dirty="0" smtClean="0">
                <a:solidFill>
                  <a:srgbClr val="002060"/>
                </a:solidFill>
                <a:latin typeface="-apple-system"/>
              </a:rPr>
              <a:t>Томской </a:t>
            </a:r>
            <a:r>
              <a:rPr lang="ru-RU" dirty="0">
                <a:solidFill>
                  <a:srgbClr val="002060"/>
                </a:solidFill>
                <a:latin typeface="-apple-system"/>
              </a:rPr>
              <a:t>области (Соглашение № 02/8/2026 от 15.06.2026)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709</Words>
  <Application>Microsoft Office PowerPoint</Application>
  <PresentationFormat>Широкоэкранный</PresentationFormat>
  <Paragraphs>95</Paragraphs>
  <Slides>10</Slides>
  <Notes>3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Cambria</vt:lpstr>
      <vt:lpstr>Arial</vt:lpstr>
      <vt:lpstr>Calibri Light</vt:lpstr>
      <vt:lpstr>Calibri</vt:lpstr>
      <vt:lpstr>Gerbera Light</vt:lpstr>
      <vt:lpstr>-apple-system</vt:lpstr>
      <vt:lpstr>Тема Office</vt:lpstr>
      <vt:lpstr>Office Theme</vt:lpstr>
      <vt:lpstr>ИНКЛЮЗИВНЫЙ ИИ: сопровождение инофонов и детей с ОВЗ в единой среде</vt:lpstr>
      <vt:lpstr>От барьера — к безбарьерной  образовательной среде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Наталия</cp:lastModifiedBy>
  <cp:revision>143</cp:revision>
  <dcterms:created xsi:type="dcterms:W3CDTF">2025-07-14T10:33:41Z</dcterms:created>
  <dcterms:modified xsi:type="dcterms:W3CDTF">2026-08-25T14:59:45Z</dcterms:modified>
</cp:coreProperties>
</file>