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32"/>
  </p:notesMasterIdLst>
  <p:sldIdLst>
    <p:sldId id="258" r:id="rId2"/>
    <p:sldId id="309" r:id="rId3"/>
    <p:sldId id="308" r:id="rId4"/>
    <p:sldId id="293" r:id="rId5"/>
    <p:sldId id="294" r:id="rId6"/>
    <p:sldId id="295" r:id="rId7"/>
    <p:sldId id="260" r:id="rId8"/>
    <p:sldId id="259" r:id="rId9"/>
    <p:sldId id="262" r:id="rId10"/>
    <p:sldId id="264" r:id="rId11"/>
    <p:sldId id="266" r:id="rId12"/>
    <p:sldId id="273" r:id="rId13"/>
    <p:sldId id="265" r:id="rId14"/>
    <p:sldId id="270" r:id="rId15"/>
    <p:sldId id="269" r:id="rId16"/>
    <p:sldId id="279" r:id="rId17"/>
    <p:sldId id="275" r:id="rId18"/>
    <p:sldId id="297" r:id="rId19"/>
    <p:sldId id="298" r:id="rId20"/>
    <p:sldId id="299" r:id="rId21"/>
    <p:sldId id="301" r:id="rId22"/>
    <p:sldId id="303" r:id="rId23"/>
    <p:sldId id="305" r:id="rId24"/>
    <p:sldId id="306" r:id="rId25"/>
    <p:sldId id="307" r:id="rId26"/>
    <p:sldId id="282" r:id="rId27"/>
    <p:sldId id="287" r:id="rId28"/>
    <p:sldId id="289" r:id="rId29"/>
    <p:sldId id="290" r:id="rId30"/>
    <p:sldId id="291" r:id="rId3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0" clrIdx="0">
    <p:extLst>
      <p:ext uri="{19B8F6BF-5375-455C-9EA6-DF929625EA0E}">
        <p15:presenceInfo xmlns:p15="http://schemas.microsoft.com/office/powerpoint/2012/main" userId="Пользователь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110" d="100"/>
          <a:sy n="11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_____Microsoft_Excel.xlsx"/></Relationships>
</file>

<file path=ppt/charts/chart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Лист1!$A$2:$C$13</cx:f>
        <cx:lvl ptCount="12">
          <cx:pt idx="0">Бюджет</cx:pt>
          <cx:pt idx="1">Платно</cx:pt>
          <cx:pt idx="2">Бюджет</cx:pt>
          <cx:pt idx="3">Платно</cx:pt>
          <cx:pt idx="4">Бюджет</cx:pt>
          <cx:pt idx="5">Платно</cx:pt>
          <cx:pt idx="6">Бюджет</cx:pt>
          <cx:pt idx="7">Платно</cx:pt>
          <cx:pt idx="8">Бюджет</cx:pt>
          <cx:pt idx="9">Платно</cx:pt>
          <cx:pt idx="10">Бюджет</cx:pt>
          <cx:pt idx="11">Платно</cx:pt>
        </cx:lvl>
        <cx:lvl ptCount="12">
          <cx:pt idx="0">Очно</cx:pt>
          <cx:pt idx="1">Очно</cx:pt>
          <cx:pt idx="2">Заочно</cx:pt>
          <cx:pt idx="3">Заочно</cx:pt>
          <cx:pt idx="4">Очно</cx:pt>
          <cx:pt idx="5">Очно</cx:pt>
          <cx:pt idx="6">Заочно</cx:pt>
          <cx:pt idx="7">Заочно</cx:pt>
          <cx:pt idx="8">Очно</cx:pt>
          <cx:pt idx="9">Очно</cx:pt>
          <cx:pt idx="10">Заочно</cx:pt>
          <cx:pt idx="11">Заочно</cx:pt>
        </cx:lvl>
        <cx:lvl ptCount="12">
          <cx:pt idx="0">Напрвле-ние 1</cx:pt>
          <cx:pt idx="1">Напрвле-ние 1</cx:pt>
          <cx:pt idx="2">Напрвле-ние 1</cx:pt>
          <cx:pt idx="3">Напрвле-ние 1</cx:pt>
          <cx:pt idx="4">Напрвле-ние 2</cx:pt>
          <cx:pt idx="5">Напрвле-ние 2</cx:pt>
          <cx:pt idx="6">Напрвле-ние 2</cx:pt>
          <cx:pt idx="7">Напрвле-ние 2</cx:pt>
          <cx:pt idx="8">Напрвле-ние 3</cx:pt>
          <cx:pt idx="9">Напрвле-ние 3</cx:pt>
          <cx:pt idx="10">Напрвле-ние 3</cx:pt>
          <cx:pt idx="11">Напрвле-ние 3</cx:pt>
        </cx:lvl>
      </cx:strDim>
      <cx:numDim type="size">
        <cx:f>Лист1!$D$2:$D$13</cx:f>
        <cx:lvl ptCount="12" formatCode="Основной">
          <cx:pt idx="0">25</cx:pt>
          <cx:pt idx="1">25</cx:pt>
          <cx:pt idx="2">25</cx:pt>
          <cx:pt idx="3">25</cx:pt>
          <cx:pt idx="4">25</cx:pt>
          <cx:pt idx="5">25</cx:pt>
          <cx:pt idx="6">25</cx:pt>
          <cx:pt idx="7">25</cx:pt>
          <cx:pt idx="8">25</cx:pt>
          <cx:pt idx="9">25</cx:pt>
          <cx:pt idx="10">25</cx:pt>
          <cx:pt idx="11">25</cx:pt>
        </cx:lvl>
      </cx:numDim>
    </cx:data>
  </cx:chartData>
  <cx:chart>
    <cx:plotArea>
      <cx:plotAreaRegion>
        <cx:series layoutId="sunburst" uniqueId="{D1600114-133E-4C25-88EA-DD87CD13E811}">
          <cx:tx>
            <cx:txData>
              <cx:f>Лист1!$D$1</cx:f>
              <cx:v>Ряд 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31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EBBB6-4AD4-4849-853D-A58D14AEBD91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1E751-CBD7-4D1E-A268-F0B249130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974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051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510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46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39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046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73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721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36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267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483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200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416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72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260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45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1E751-CBD7-4D1E-A268-F0B249130129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679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8177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9095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8892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1371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005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81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5930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02188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01162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85532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9375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7F004-FFC9-4B65-914E-F3D78911B768}" type="datetimeFigureOut">
              <a:rPr lang="ru-RU" smtClean="0">
                <a:solidFill>
                  <a:srgbClr val="073E87"/>
                </a:solidFill>
              </a:rPr>
              <a:pPr/>
              <a:t>30.01.2020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B997-5A7D-4B4D-A281-C48BA65D55B5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91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biturient.tspu.edu.ru/pk2020/docs/exa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biturient.tspu.edu.ru/wp-content/uploads/2019/11/b20_PO_ISO_MHK_1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biturient.tspu.edu.ru/wp-content/uploads/2019/11/b20_PO_ISO_MHK_2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biturient.tspu.edu.ru/wp-content/uploads/2019/11/b20_PO_horeog_MHK_1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abiturient.tspu.edu.ru/wp-content/uploads/2018/10/b19_mus_mhk_1-1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biturient.tspu.edu.ru/wp-content/uploads/2018/10/b19_mus_mhk_2-1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biturient.tspu.edu.ru/pk2020/docs/target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5E65X2WKZgy6A67K2FuLWgQuxM6l5wTW/view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abiturient.tspu.edu.r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spu.edu.ru/" TargetMode="External"/><Relationship Id="rId2" Type="http://schemas.openxmlformats.org/officeDocument/2006/relationships/hyperlink" Target="mailto:pktspu@tspu.edu.r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speh.tspu.ru/" TargetMode="External"/><Relationship Id="rId4" Type="http://schemas.openxmlformats.org/officeDocument/2006/relationships/hyperlink" Target="http://abiturient.tspu.edu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083"/>
            <a:ext cx="12192000" cy="688708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-29082"/>
            <a:ext cx="12192000" cy="950120"/>
          </a:xfrm>
          <a:prstGeom prst="rect">
            <a:avLst/>
          </a:prstGeom>
          <a:gradFill>
            <a:gsLst>
              <a:gs pos="0">
                <a:srgbClr val="085C88">
                  <a:alpha val="0"/>
                </a:srgbClr>
              </a:gs>
              <a:gs pos="100000">
                <a:srgbClr val="085C88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prstClr val="white"/>
              </a:solidFill>
              <a:latin typeface="Candar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29435" y="445978"/>
            <a:ext cx="10483113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ru-RU" sz="2400" b="1" dirty="0">
                <a:solidFill>
                  <a:prstClr val="white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anose="020B0604020202020204" pitchFamily="34" charset="0"/>
              </a:rPr>
              <a:t>ТОМСКИЙ ГОСУДАРСТВЕННЫЙ</a:t>
            </a:r>
            <a:r>
              <a:rPr lang="en-US" sz="2400" b="1" dirty="0">
                <a:solidFill>
                  <a:prstClr val="white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white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anose="020B0604020202020204" pitchFamily="34" charset="0"/>
              </a:rPr>
              <a:t>ПЕДАГОГИЧЕСКИЙ</a:t>
            </a:r>
            <a:r>
              <a:rPr lang="en-US" sz="2400" b="1" dirty="0">
                <a:solidFill>
                  <a:prstClr val="white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prstClr val="white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Arial" panose="020B0604020202020204" pitchFamily="34" charset="0"/>
              </a:rPr>
              <a:t>УНИВЕРСИТЕТ</a:t>
            </a:r>
            <a:endParaRPr lang="ru-RU" sz="3200" b="1" dirty="0">
              <a:solidFill>
                <a:prstClr val="white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" name="Picture 2" descr="G:\maket\logo\logo\логотип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95763"/>
            <a:ext cx="243027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5529423"/>
            <a:ext cx="12192000" cy="1360419"/>
          </a:xfrm>
          <a:prstGeom prst="rect">
            <a:avLst/>
          </a:prstGeom>
          <a:solidFill>
            <a:srgbClr val="085C88">
              <a:alpha val="61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ctr" anchorCtr="0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latin typeface="+mn-lt"/>
                <a:ea typeface="Roboto Condensed" panose="02000000000000000000" pitchFamily="2" charset="0"/>
              </a:rPr>
              <a:t>Приемная кампания ТГПУ в 2020 г.</a:t>
            </a:r>
            <a:endParaRPr lang="ru-RU" sz="3600" b="1" dirty="0">
              <a:solidFill>
                <a:prstClr val="white"/>
              </a:solidFill>
              <a:latin typeface="+mn-lt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51882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3" y="246743"/>
            <a:ext cx="10954657" cy="1074057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 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ФИЗИКО-МАТЕМАТИЧЕСКИЙ ФАКУЛЬТЕТ (ФМФ)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570690"/>
              </p:ext>
            </p:extLst>
          </p:nvPr>
        </p:nvGraphicFramePr>
        <p:xfrm>
          <a:off x="399143" y="1320800"/>
          <a:ext cx="11393714" cy="5194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589">
                  <a:extLst>
                    <a:ext uri="{9D8B030D-6E8A-4147-A177-3AD203B41FA5}">
                      <a16:colId xmlns="" xmlns:a16="http://schemas.microsoft.com/office/drawing/2014/main" val="2475879982"/>
                    </a:ext>
                  </a:extLst>
                </a:gridCol>
                <a:gridCol w="952107">
                  <a:extLst>
                    <a:ext uri="{9D8B030D-6E8A-4147-A177-3AD203B41FA5}">
                      <a16:colId xmlns="" xmlns:a16="http://schemas.microsoft.com/office/drawing/2014/main" val="2848691233"/>
                    </a:ext>
                  </a:extLst>
                </a:gridCol>
                <a:gridCol w="1715679">
                  <a:extLst>
                    <a:ext uri="{9D8B030D-6E8A-4147-A177-3AD203B41FA5}">
                      <a16:colId xmlns="" xmlns:a16="http://schemas.microsoft.com/office/drawing/2014/main" val="1118780458"/>
                    </a:ext>
                  </a:extLst>
                </a:gridCol>
                <a:gridCol w="1154420">
                  <a:extLst>
                    <a:ext uri="{9D8B030D-6E8A-4147-A177-3AD203B41FA5}">
                      <a16:colId xmlns="" xmlns:a16="http://schemas.microsoft.com/office/drawing/2014/main" val="3248972747"/>
                    </a:ext>
                  </a:extLst>
                </a:gridCol>
                <a:gridCol w="1334256">
                  <a:extLst>
                    <a:ext uri="{9D8B030D-6E8A-4147-A177-3AD203B41FA5}">
                      <a16:colId xmlns="" xmlns:a16="http://schemas.microsoft.com/office/drawing/2014/main" val="3292906726"/>
                    </a:ext>
                  </a:extLst>
                </a:gridCol>
                <a:gridCol w="2158663">
                  <a:extLst>
                    <a:ext uri="{9D8B030D-6E8A-4147-A177-3AD203B41FA5}">
                      <a16:colId xmlns="" xmlns:a16="http://schemas.microsoft.com/office/drawing/2014/main" val="1630916691"/>
                    </a:ext>
                  </a:extLst>
                </a:gridCol>
              </a:tblGrid>
              <a:tr h="969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направленность (профиль/профили)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Квалификация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Срок обучения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noProof="0" dirty="0" smtClean="0"/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Вступительные испытания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02401073"/>
                  </a:ext>
                </a:extLst>
              </a:tr>
              <a:tr h="23331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dirty="0"/>
                        <a:t>Информационные системы и технологии, «</a:t>
                      </a:r>
                      <a:r>
                        <a:rPr lang="ru-RU" b="1" dirty="0"/>
                        <a:t>Информационные технологии в образовании</a:t>
                      </a:r>
                      <a:r>
                        <a:rPr lang="ru-RU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/>
                        <a:t>09.03.02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4 года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b="1" dirty="0" smtClean="0"/>
                        <a:t>Математика (профильный уровень)</a:t>
                      </a:r>
                      <a:endParaRPr lang="ru-RU" b="1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dirty="0" smtClean="0"/>
                        <a:t>Русский </a:t>
                      </a:r>
                      <a:r>
                        <a:rPr lang="ru-RU" dirty="0"/>
                        <a:t>язык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dirty="0" smtClean="0"/>
                        <a:t>Информатика </a:t>
                      </a:r>
                      <a:r>
                        <a:rPr lang="ru-RU" dirty="0"/>
                        <a:t>и информационно-коммуникационные технологии (ИКТ)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69348217"/>
                  </a:ext>
                </a:extLst>
              </a:tr>
              <a:tr h="874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dirty="0"/>
                        <a:t>Педагогическое образование (с двумя профилями подготовки), «</a:t>
                      </a:r>
                      <a:r>
                        <a:rPr lang="ru-RU" b="1" dirty="0"/>
                        <a:t>Математика</a:t>
                      </a:r>
                      <a:r>
                        <a:rPr lang="ru-RU" dirty="0"/>
                        <a:t>» и «</a:t>
                      </a:r>
                      <a:r>
                        <a:rPr lang="ru-RU" b="1" dirty="0"/>
                        <a:t>Физика</a:t>
                      </a:r>
                      <a:r>
                        <a:rPr lang="ru-RU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44.03.05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5 лет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b="1" dirty="0" smtClean="0"/>
                        <a:t>Математика (профильный уровень)</a:t>
                      </a:r>
                      <a:endParaRPr lang="ru-RU" b="1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dirty="0" smtClean="0"/>
                        <a:t>Русский </a:t>
                      </a:r>
                      <a:r>
                        <a:rPr lang="ru-RU" dirty="0"/>
                        <a:t>язык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dirty="0" smtClean="0"/>
                        <a:t>Обществознание</a:t>
                      </a:r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83591680"/>
                  </a:ext>
                </a:extLst>
              </a:tr>
              <a:tr h="874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dirty="0"/>
                        <a:t>Педагогическое образование (с двумя профилями подготовки), «</a:t>
                      </a:r>
                      <a:r>
                        <a:rPr lang="ru-RU" b="1" dirty="0"/>
                        <a:t>Математика</a:t>
                      </a:r>
                      <a:r>
                        <a:rPr lang="ru-RU" dirty="0"/>
                        <a:t>» и «</a:t>
                      </a:r>
                      <a:r>
                        <a:rPr lang="ru-RU" b="1" dirty="0"/>
                        <a:t>Информатика</a:t>
                      </a:r>
                      <a:r>
                        <a:rPr lang="ru-RU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44.03.05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dirty="0"/>
                        <a:t>5 лет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48542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666402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86" y="246743"/>
            <a:ext cx="11673113" cy="153851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 </a:t>
            </a:r>
            <a: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ДОШКОЛЬНОГО И НАЧАЛЬНОГО </a:t>
            </a:r>
            <a:r>
              <a:rPr lang="ru-RU" sz="31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ОБРАЗОВАНИЯ (</a:t>
            </a:r>
            <a:r>
              <a:rPr lang="ru-RU" sz="3100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ФДиНО</a:t>
            </a:r>
            <a:r>
              <a:rPr lang="ru-RU" sz="31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u-RU" sz="29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9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193532"/>
              </p:ext>
            </p:extLst>
          </p:nvPr>
        </p:nvGraphicFramePr>
        <p:xfrm>
          <a:off x="522519" y="2045615"/>
          <a:ext cx="11205025" cy="390269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557112">
                  <a:extLst>
                    <a:ext uri="{9D8B030D-6E8A-4147-A177-3AD203B41FA5}">
                      <a16:colId xmlns="" xmlns:a16="http://schemas.microsoft.com/office/drawing/2014/main" val="3504895776"/>
                    </a:ext>
                  </a:extLst>
                </a:gridCol>
                <a:gridCol w="1266092">
                  <a:extLst>
                    <a:ext uri="{9D8B030D-6E8A-4147-A177-3AD203B41FA5}">
                      <a16:colId xmlns="" xmlns:a16="http://schemas.microsoft.com/office/drawing/2014/main" val="2759819006"/>
                    </a:ext>
                  </a:extLst>
                </a:gridCol>
                <a:gridCol w="1488710">
                  <a:extLst>
                    <a:ext uri="{9D8B030D-6E8A-4147-A177-3AD203B41FA5}">
                      <a16:colId xmlns="" xmlns:a16="http://schemas.microsoft.com/office/drawing/2014/main" val="1368278378"/>
                    </a:ext>
                  </a:extLst>
                </a:gridCol>
                <a:gridCol w="1589149">
                  <a:extLst>
                    <a:ext uri="{9D8B030D-6E8A-4147-A177-3AD203B41FA5}">
                      <a16:colId xmlns="" xmlns:a16="http://schemas.microsoft.com/office/drawing/2014/main" val="1636981989"/>
                    </a:ext>
                  </a:extLst>
                </a:gridCol>
                <a:gridCol w="1248319">
                  <a:extLst>
                    <a:ext uri="{9D8B030D-6E8A-4147-A177-3AD203B41FA5}">
                      <a16:colId xmlns="" xmlns:a16="http://schemas.microsoft.com/office/drawing/2014/main" val="1099667259"/>
                    </a:ext>
                  </a:extLst>
                </a:gridCol>
                <a:gridCol w="2055643">
                  <a:extLst>
                    <a:ext uri="{9D8B030D-6E8A-4147-A177-3AD203B41FA5}">
                      <a16:colId xmlns="" xmlns:a16="http://schemas.microsoft.com/office/drawing/2014/main" val="1340243931"/>
                    </a:ext>
                  </a:extLst>
                </a:gridCol>
              </a:tblGrid>
              <a:tr h="1753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29266768"/>
                  </a:ext>
                </a:extLst>
              </a:tr>
              <a:tr h="2149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Начальное образование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Дошкольное образование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Русский </a:t>
                      </a:r>
                      <a:r>
                        <a:rPr lang="ru-RU" sz="1800" b="1" spc="-20" dirty="0">
                          <a:effectLst/>
                        </a:rPr>
                        <a:t>язык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8134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280155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277" y="1"/>
            <a:ext cx="10984523" cy="131567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ЭКОНОМИКИ И УПРАВЛЕНИЯ (ФЭУ)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877153"/>
              </p:ext>
            </p:extLst>
          </p:nvPr>
        </p:nvGraphicFramePr>
        <p:xfrm>
          <a:off x="369277" y="1315671"/>
          <a:ext cx="11546953" cy="5019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2050">
                  <a:extLst>
                    <a:ext uri="{9D8B030D-6E8A-4147-A177-3AD203B41FA5}">
                      <a16:colId xmlns="" xmlns:a16="http://schemas.microsoft.com/office/drawing/2014/main" val="2560964573"/>
                    </a:ext>
                  </a:extLst>
                </a:gridCol>
                <a:gridCol w="1200716">
                  <a:extLst>
                    <a:ext uri="{9D8B030D-6E8A-4147-A177-3AD203B41FA5}">
                      <a16:colId xmlns="" xmlns:a16="http://schemas.microsoft.com/office/drawing/2014/main" val="1295550027"/>
                    </a:ext>
                  </a:extLst>
                </a:gridCol>
                <a:gridCol w="1843523">
                  <a:extLst>
                    <a:ext uri="{9D8B030D-6E8A-4147-A177-3AD203B41FA5}">
                      <a16:colId xmlns="" xmlns:a16="http://schemas.microsoft.com/office/drawing/2014/main" val="2154963968"/>
                    </a:ext>
                  </a:extLst>
                </a:gridCol>
                <a:gridCol w="1261359">
                  <a:extLst>
                    <a:ext uri="{9D8B030D-6E8A-4147-A177-3AD203B41FA5}">
                      <a16:colId xmlns="" xmlns:a16="http://schemas.microsoft.com/office/drawing/2014/main" val="1565172239"/>
                    </a:ext>
                  </a:extLst>
                </a:gridCol>
                <a:gridCol w="1261359">
                  <a:extLst>
                    <a:ext uri="{9D8B030D-6E8A-4147-A177-3AD203B41FA5}">
                      <a16:colId xmlns="" xmlns:a16="http://schemas.microsoft.com/office/drawing/2014/main" val="1303289828"/>
                    </a:ext>
                  </a:extLst>
                </a:gridCol>
                <a:gridCol w="2197946">
                  <a:extLst>
                    <a:ext uri="{9D8B030D-6E8A-4147-A177-3AD203B41FA5}">
                      <a16:colId xmlns="" xmlns:a16="http://schemas.microsoft.com/office/drawing/2014/main" val="3457007527"/>
                    </a:ext>
                  </a:extLst>
                </a:gridCol>
              </a:tblGrid>
              <a:tr h="13824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81127942"/>
                  </a:ext>
                </a:extLst>
              </a:tr>
              <a:tr h="978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Экономика, «</a:t>
                      </a:r>
                      <a:r>
                        <a:rPr lang="ru-RU" sz="1600" b="1" dirty="0">
                          <a:effectLst/>
                        </a:rPr>
                        <a:t>Финансы и кредит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38.03.01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Русский </a:t>
                      </a:r>
                      <a:r>
                        <a:rPr lang="ru-RU" sz="1800" dirty="0">
                          <a:effectLst/>
                        </a:rPr>
                        <a:t>язык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789286251"/>
                  </a:ext>
                </a:extLst>
              </a:tr>
              <a:tr h="8738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Менеджмент, «</a:t>
                      </a:r>
                      <a:r>
                        <a:rPr lang="ru-RU" sz="1600" b="1" dirty="0">
                          <a:effectLst/>
                        </a:rPr>
                        <a:t>Государственное и муниципальное управление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38.03.02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9974361"/>
                  </a:ext>
                </a:extLst>
              </a:tr>
              <a:tr h="1784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Управление </a:t>
                      </a:r>
                      <a:r>
                        <a:rPr lang="ru-RU" sz="1600" b="1" dirty="0" smtClean="0">
                          <a:effectLst/>
                        </a:rPr>
                        <a:t/>
                      </a:r>
                      <a:br>
                        <a:rPr lang="ru-RU" sz="1600" b="1" dirty="0" smtClean="0">
                          <a:effectLst/>
                        </a:rPr>
                      </a:br>
                      <a:r>
                        <a:rPr lang="ru-RU" sz="1600" b="1" dirty="0" smtClean="0">
                          <a:effectLst/>
                        </a:rPr>
                        <a:t>и </a:t>
                      </a:r>
                      <a:r>
                        <a:rPr lang="ru-RU" sz="1600" b="1" dirty="0">
                          <a:effectLst/>
                        </a:rPr>
                        <a:t>право в сфере образования</a:t>
                      </a:r>
                      <a:r>
                        <a:rPr lang="ru-RU" sz="1600" dirty="0">
                          <a:effectLst/>
                        </a:rPr>
                        <a:t>» </a:t>
                      </a:r>
                      <a:r>
                        <a:rPr lang="ru-RU" sz="1600" dirty="0" smtClean="0">
                          <a:effectLst/>
                        </a:rPr>
                        <a:t/>
                      </a:r>
                      <a:br>
                        <a:rPr lang="ru-RU" sz="1600" dirty="0" smtClean="0">
                          <a:effectLst/>
                        </a:rPr>
                      </a:br>
                      <a:r>
                        <a:rPr lang="ru-RU" sz="1600" dirty="0" smtClean="0">
                          <a:effectLst/>
                        </a:rPr>
                        <a:t>и </a:t>
                      </a:r>
                      <a:r>
                        <a:rPr lang="ru-RU" sz="1600" dirty="0">
                          <a:effectLst/>
                        </a:rPr>
                        <a:t>«</a:t>
                      </a:r>
                      <a:r>
                        <a:rPr lang="ru-RU" sz="1600" b="1" dirty="0">
                          <a:effectLst/>
                        </a:rPr>
                        <a:t>Дополнительное образование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Обществознание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Русский </a:t>
                      </a:r>
                      <a:r>
                        <a:rPr lang="ru-RU" sz="1800" spc="-20" dirty="0">
                          <a:effectLst/>
                        </a:rPr>
                        <a:t>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30843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659876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777" y="2"/>
            <a:ext cx="11774081" cy="146115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</a:t>
            </a:r>
            <a:r>
              <a:rPr lang="ru-RU" sz="36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ПСИХОЛОГО-ПЕДАГОГИЧЕСКОГО И СПЕЦИАЛЬНОГО ОБРАЗОВАНИЯ (ФПСО) 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980715"/>
              </p:ext>
            </p:extLst>
          </p:nvPr>
        </p:nvGraphicFramePr>
        <p:xfrm>
          <a:off x="414777" y="1291472"/>
          <a:ext cx="11378361" cy="529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6827">
                  <a:extLst>
                    <a:ext uri="{9D8B030D-6E8A-4147-A177-3AD203B41FA5}">
                      <a16:colId xmlns="" xmlns:a16="http://schemas.microsoft.com/office/drawing/2014/main" val="2239953568"/>
                    </a:ext>
                  </a:extLst>
                </a:gridCol>
                <a:gridCol w="1156127">
                  <a:extLst>
                    <a:ext uri="{9D8B030D-6E8A-4147-A177-3AD203B41FA5}">
                      <a16:colId xmlns="" xmlns:a16="http://schemas.microsoft.com/office/drawing/2014/main" val="3002834056"/>
                    </a:ext>
                  </a:extLst>
                </a:gridCol>
                <a:gridCol w="1314492">
                  <a:extLst>
                    <a:ext uri="{9D8B030D-6E8A-4147-A177-3AD203B41FA5}">
                      <a16:colId xmlns="" xmlns:a16="http://schemas.microsoft.com/office/drawing/2014/main" val="2638552332"/>
                    </a:ext>
                  </a:extLst>
                </a:gridCol>
                <a:gridCol w="1127903">
                  <a:extLst>
                    <a:ext uri="{9D8B030D-6E8A-4147-A177-3AD203B41FA5}">
                      <a16:colId xmlns="" xmlns:a16="http://schemas.microsoft.com/office/drawing/2014/main" val="3625774184"/>
                    </a:ext>
                  </a:extLst>
                </a:gridCol>
                <a:gridCol w="1282097">
                  <a:extLst>
                    <a:ext uri="{9D8B030D-6E8A-4147-A177-3AD203B41FA5}">
                      <a16:colId xmlns="" xmlns:a16="http://schemas.microsoft.com/office/drawing/2014/main" val="4180001198"/>
                    </a:ext>
                  </a:extLst>
                </a:gridCol>
                <a:gridCol w="2750915">
                  <a:extLst>
                    <a:ext uri="{9D8B030D-6E8A-4147-A177-3AD203B41FA5}">
                      <a16:colId xmlns="" xmlns:a16="http://schemas.microsoft.com/office/drawing/2014/main" val="4258370944"/>
                    </a:ext>
                  </a:extLst>
                </a:gridCol>
              </a:tblGrid>
              <a:tr h="1140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741489739"/>
                  </a:ext>
                </a:extLst>
              </a:tr>
              <a:tr h="1411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Педагогика и психология </a:t>
                      </a:r>
                      <a:r>
                        <a:rPr lang="ru-RU" sz="1600" dirty="0" err="1">
                          <a:effectLst/>
                        </a:rPr>
                        <a:t>девиантного</a:t>
                      </a:r>
                      <a:r>
                        <a:rPr lang="ru-RU" sz="1600" dirty="0">
                          <a:effectLst/>
                        </a:rPr>
                        <a:t> поведения, специализация «</a:t>
                      </a:r>
                      <a:r>
                        <a:rPr lang="ru-RU" sz="1600" b="1" dirty="0">
                          <a:effectLst/>
                        </a:rPr>
                        <a:t>Психолого-педагогическая профилактика </a:t>
                      </a:r>
                      <a:r>
                        <a:rPr lang="ru-RU" sz="1600" b="1" dirty="0" err="1">
                          <a:effectLst/>
                        </a:rPr>
                        <a:t>девиантного</a:t>
                      </a:r>
                      <a:r>
                        <a:rPr lang="ru-RU" sz="1600" b="1" dirty="0">
                          <a:effectLst/>
                        </a:rPr>
                        <a:t> поведения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44.05.01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Социальный педагог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Обществознание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Русский </a:t>
                      </a:r>
                      <a:r>
                        <a:rPr lang="ru-RU" sz="1800" spc="-20" dirty="0">
                          <a:effectLst/>
                        </a:rPr>
                        <a:t>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28579520"/>
                  </a:ext>
                </a:extLst>
              </a:tr>
              <a:tr h="846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Психолого-педагогическое образование, «</a:t>
                      </a:r>
                      <a:r>
                        <a:rPr lang="ru-RU" sz="1600" b="1" dirty="0">
                          <a:effectLst/>
                        </a:rPr>
                        <a:t>Психология образования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44.03.02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Биология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Русский </a:t>
                      </a:r>
                      <a:r>
                        <a:rPr lang="ru-RU" sz="1800" dirty="0">
                          <a:effectLst/>
                        </a:rPr>
                        <a:t>язык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82472693"/>
                  </a:ext>
                </a:extLst>
              </a:tr>
              <a:tr h="846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Психолого-педагогическое образование, «</a:t>
                      </a:r>
                      <a:r>
                        <a:rPr lang="ru-RU" sz="1600" b="1" dirty="0">
                          <a:effectLst/>
                        </a:rPr>
                        <a:t>Специальная психология и педагогика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44.03.02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Бакалавр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12075567"/>
                  </a:ext>
                </a:extLst>
              </a:tr>
              <a:tr h="1051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Специальное (дефектологическое) образование, «</a:t>
                      </a:r>
                      <a:r>
                        <a:rPr lang="ru-RU" sz="1600" b="1" dirty="0">
                          <a:effectLst/>
                        </a:rPr>
                        <a:t>Логопедия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44.03.03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Собеседование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Русский </a:t>
                      </a:r>
                      <a:r>
                        <a:rPr lang="ru-RU" sz="1800" spc="-20" dirty="0">
                          <a:effectLst/>
                        </a:rPr>
                        <a:t>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18329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015055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461" y="457200"/>
            <a:ext cx="11331767" cy="1240971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ТЕХНОЛОГИИ И ПРЕДПРИНИМАТЕЛЬСТВА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ФТП) 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29527"/>
              </p:ext>
            </p:extLst>
          </p:nvPr>
        </p:nvGraphicFramePr>
        <p:xfrm>
          <a:off x="584462" y="1825624"/>
          <a:ext cx="11331767" cy="4763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9970">
                  <a:extLst>
                    <a:ext uri="{9D8B030D-6E8A-4147-A177-3AD203B41FA5}">
                      <a16:colId xmlns="" xmlns:a16="http://schemas.microsoft.com/office/drawing/2014/main" val="2656950011"/>
                    </a:ext>
                  </a:extLst>
                </a:gridCol>
                <a:gridCol w="981139">
                  <a:extLst>
                    <a:ext uri="{9D8B030D-6E8A-4147-A177-3AD203B41FA5}">
                      <a16:colId xmlns="" xmlns:a16="http://schemas.microsoft.com/office/drawing/2014/main" val="1965428308"/>
                    </a:ext>
                  </a:extLst>
                </a:gridCol>
                <a:gridCol w="1112363">
                  <a:extLst>
                    <a:ext uri="{9D8B030D-6E8A-4147-A177-3AD203B41FA5}">
                      <a16:colId xmlns="" xmlns:a16="http://schemas.microsoft.com/office/drawing/2014/main" val="2489090389"/>
                    </a:ext>
                  </a:extLst>
                </a:gridCol>
                <a:gridCol w="1197204">
                  <a:extLst>
                    <a:ext uri="{9D8B030D-6E8A-4147-A177-3AD203B41FA5}">
                      <a16:colId xmlns="" xmlns:a16="http://schemas.microsoft.com/office/drawing/2014/main" val="1931625149"/>
                    </a:ext>
                  </a:extLst>
                </a:gridCol>
                <a:gridCol w="1326847">
                  <a:extLst>
                    <a:ext uri="{9D8B030D-6E8A-4147-A177-3AD203B41FA5}">
                      <a16:colId xmlns="" xmlns:a16="http://schemas.microsoft.com/office/drawing/2014/main" val="3463473623"/>
                    </a:ext>
                  </a:extLst>
                </a:gridCol>
                <a:gridCol w="2944244">
                  <a:extLst>
                    <a:ext uri="{9D8B030D-6E8A-4147-A177-3AD203B41FA5}">
                      <a16:colId xmlns="" xmlns:a16="http://schemas.microsoft.com/office/drawing/2014/main" val="1935774618"/>
                    </a:ext>
                  </a:extLst>
                </a:gridCol>
              </a:tblGrid>
              <a:tr h="1154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707244277"/>
                  </a:ext>
                </a:extLst>
              </a:tr>
              <a:tr h="14796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Технология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Безопасность жизнедеятельности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Обществознание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Русский </a:t>
                      </a:r>
                      <a:r>
                        <a:rPr lang="ru-RU" sz="1800" spc="-20" dirty="0">
                          <a:effectLst/>
                        </a:rPr>
                        <a:t>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72444317"/>
                  </a:ext>
                </a:extLst>
              </a:tr>
              <a:tr h="2129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Профессиональное обучение (по отраслям), «</a:t>
                      </a:r>
                      <a:r>
                        <a:rPr lang="ru-RU" sz="1600" b="1" dirty="0">
                          <a:effectLst/>
                        </a:rPr>
                        <a:t>Декоративно-прикладное искусство и дизайн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Профессиональное </a:t>
                      </a:r>
                      <a:r>
                        <a:rPr lang="ru-RU" sz="1800" b="1" dirty="0">
                          <a:effectLst/>
                        </a:rPr>
                        <a:t>вступительное испытание </a:t>
                      </a:r>
                      <a:r>
                        <a:rPr lang="ru-RU" sz="1800" b="0" dirty="0">
                          <a:effectLst/>
                        </a:rPr>
                        <a:t>(</a:t>
                      </a:r>
                      <a:r>
                        <a:rPr lang="ru-RU" sz="1800" b="0" i="1" dirty="0">
                          <a:effectLst/>
                        </a:rPr>
                        <a:t>рисунок</a:t>
                      </a:r>
                      <a:r>
                        <a:rPr lang="ru-RU" sz="1800" b="0" dirty="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Русский </a:t>
                      </a:r>
                      <a:r>
                        <a:rPr lang="ru-RU" sz="1800" dirty="0">
                          <a:effectLst/>
                        </a:rPr>
                        <a:t>язык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Математика </a:t>
                      </a:r>
                      <a:r>
                        <a:rPr lang="ru-RU" sz="1800" spc="-20" dirty="0" smtClean="0">
                          <a:effectLst/>
                        </a:rPr>
                        <a:t>(профильный уровень)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60380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267848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671" y="339635"/>
            <a:ext cx="11118129" cy="66620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испытания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КУЛЬТУРЫ И ИСКУССТВ (ФКИ) 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2549"/>
              </p:ext>
            </p:extLst>
          </p:nvPr>
        </p:nvGraphicFramePr>
        <p:xfrm>
          <a:off x="235671" y="1282046"/>
          <a:ext cx="11764650" cy="5312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209">
                  <a:extLst>
                    <a:ext uri="{9D8B030D-6E8A-4147-A177-3AD203B41FA5}">
                      <a16:colId xmlns="" xmlns:a16="http://schemas.microsoft.com/office/drawing/2014/main" val="2014745439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542058991"/>
                    </a:ext>
                  </a:extLst>
                </a:gridCol>
                <a:gridCol w="961534">
                  <a:extLst>
                    <a:ext uri="{9D8B030D-6E8A-4147-A177-3AD203B41FA5}">
                      <a16:colId xmlns="" xmlns:a16="http://schemas.microsoft.com/office/drawing/2014/main" val="2867725833"/>
                    </a:ext>
                  </a:extLst>
                </a:gridCol>
                <a:gridCol w="631596">
                  <a:extLst>
                    <a:ext uri="{9D8B030D-6E8A-4147-A177-3AD203B41FA5}">
                      <a16:colId xmlns="" xmlns:a16="http://schemas.microsoft.com/office/drawing/2014/main" val="2386006854"/>
                    </a:ext>
                  </a:extLst>
                </a:gridCol>
                <a:gridCol w="952108">
                  <a:extLst>
                    <a:ext uri="{9D8B030D-6E8A-4147-A177-3AD203B41FA5}">
                      <a16:colId xmlns="" xmlns:a16="http://schemas.microsoft.com/office/drawing/2014/main" val="954736693"/>
                    </a:ext>
                  </a:extLst>
                </a:gridCol>
                <a:gridCol w="4854803">
                  <a:extLst>
                    <a:ext uri="{9D8B030D-6E8A-4147-A177-3AD203B41FA5}">
                      <a16:colId xmlns="" xmlns:a16="http://schemas.microsoft.com/office/drawing/2014/main" val="678255723"/>
                    </a:ext>
                  </a:extLst>
                </a:gridCol>
              </a:tblGrid>
              <a:tr h="8389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направленность (профиль/профили)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Квалификация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Срок обучения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noProof="0" dirty="0" smtClean="0"/>
                        <a:t>Кол-во бюджетных мест</a:t>
                      </a:r>
                      <a:endParaRPr lang="ru-RU" sz="14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Вступительные испытания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185397387"/>
                  </a:ext>
                </a:extLst>
              </a:tr>
              <a:tr h="13197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400" b="1" dirty="0">
                          <a:effectLst/>
                        </a:rPr>
                        <a:t>Изобразительное искусство</a:t>
                      </a:r>
                      <a:r>
                        <a:rPr lang="ru-RU" sz="1400" dirty="0">
                          <a:effectLst/>
                        </a:rPr>
                        <a:t>» и «</a:t>
                      </a:r>
                      <a:r>
                        <a:rPr lang="ru-RU" sz="1400" b="1" dirty="0">
                          <a:effectLst/>
                        </a:rPr>
                        <a:t>Мировая художественная культура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44.03.0</a:t>
                      </a:r>
                      <a:r>
                        <a:rPr lang="en-US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Бакалавр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 лет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1-е </a:t>
                      </a:r>
                      <a:r>
                        <a:rPr lang="ru-RU" sz="1400" b="1" dirty="0">
                          <a:effectLst/>
                        </a:rPr>
                        <a:t>творческое вступительное испытание </a:t>
                      </a:r>
                      <a:r>
                        <a:rPr lang="ru-RU" sz="1400" dirty="0">
                          <a:effectLst/>
                        </a:rPr>
                        <a:t>(</a:t>
                      </a:r>
                      <a:r>
                        <a:rPr lang="ru-RU" sz="1400" i="1" dirty="0" smtClean="0">
                          <a:effectLst/>
                        </a:rPr>
                        <a:t>рисунок</a:t>
                      </a:r>
                      <a:r>
                        <a:rPr lang="ru-RU" sz="1400" dirty="0" smtClean="0">
                          <a:effectLst/>
                        </a:rPr>
                        <a:t>)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2-е </a:t>
                      </a:r>
                      <a:r>
                        <a:rPr lang="ru-RU" sz="1400" b="1" dirty="0">
                          <a:effectLst/>
                        </a:rPr>
                        <a:t>творческое вступительное испытание </a:t>
                      </a:r>
                      <a:r>
                        <a:rPr lang="ru-RU" sz="1400" dirty="0">
                          <a:effectLst/>
                        </a:rPr>
                        <a:t>(</a:t>
                      </a:r>
                      <a:r>
                        <a:rPr lang="ru-RU" sz="1400" i="1" dirty="0">
                          <a:effectLst/>
                        </a:rPr>
                        <a:t>живопись, композиция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Русский </a:t>
                      </a:r>
                      <a:r>
                        <a:rPr lang="ru-RU" sz="1400" dirty="0">
                          <a:effectLst/>
                        </a:rPr>
                        <a:t>язык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Обществознание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extLst>
                  <a:ext uri="{0D108BD9-81ED-4DB2-BD59-A6C34878D82A}">
                    <a16:rowId xmlns="" xmlns:a16="http://schemas.microsoft.com/office/drawing/2014/main" val="1765936946"/>
                  </a:ext>
                </a:extLst>
              </a:tr>
              <a:tr h="15453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400" b="1" dirty="0">
                          <a:effectLst/>
                        </a:rPr>
                        <a:t>Дополнительное образование (образование в области хореографии)</a:t>
                      </a:r>
                      <a:r>
                        <a:rPr lang="ru-RU" sz="1400" dirty="0">
                          <a:effectLst/>
                        </a:rPr>
                        <a:t>» и «</a:t>
                      </a:r>
                      <a:r>
                        <a:rPr lang="ru-RU" sz="1400" b="1" dirty="0">
                          <a:effectLst/>
                        </a:rPr>
                        <a:t>Мировая художественная культура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44.03.05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Бакалавр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 лет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1-е творческое вступительное испытание </a:t>
                      </a:r>
                      <a:b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</a:br>
                      <a:r>
                        <a:rPr lang="ru-RU" sz="1400" dirty="0" smtClean="0">
                          <a:effectLst/>
                        </a:rPr>
                        <a:t>(</a:t>
                      </a:r>
                      <a:r>
                        <a:rPr lang="ru-RU" sz="1400" i="1" dirty="0" smtClean="0">
                          <a:effectLst/>
                        </a:rPr>
                        <a:t>классический и народный танец</a:t>
                      </a:r>
                      <a:r>
                        <a:rPr lang="ru-RU" sz="1400" dirty="0" smtClean="0">
                          <a:effectLst/>
                        </a:rPr>
                        <a:t>)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2-е творческое вступительное испытание </a:t>
                      </a:r>
                      <a:b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</a:b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</a:t>
                      </a:r>
                      <a:r>
                        <a:rPr lang="ru-RU" sz="1400" i="1" kern="1200" dirty="0" smtClean="0">
                          <a:effectLst/>
                        </a:rPr>
                        <a:t>современный танец, композиция и постановка танца</a:t>
                      </a:r>
                      <a:r>
                        <a:rPr lang="ru-RU" sz="1400" kern="120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Русский язык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Обществознание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extLst>
                  <a:ext uri="{0D108BD9-81ED-4DB2-BD59-A6C34878D82A}">
                    <a16:rowId xmlns="" xmlns:a16="http://schemas.microsoft.com/office/drawing/2014/main" val="2997663351"/>
                  </a:ext>
                </a:extLst>
              </a:tr>
              <a:tr h="16086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400" b="1" dirty="0">
                          <a:effectLst/>
                        </a:rPr>
                        <a:t>Музыка</a:t>
                      </a:r>
                      <a:r>
                        <a:rPr lang="ru-RU" sz="1400" dirty="0">
                          <a:effectLst/>
                        </a:rPr>
                        <a:t>» и «</a:t>
                      </a:r>
                      <a:r>
                        <a:rPr lang="ru-RU" sz="1400" b="1" dirty="0">
                          <a:effectLst/>
                        </a:rPr>
                        <a:t>Мировая художественная культура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44.03.05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Бакалавр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 лет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1-е творческое вступительное испытание </a:t>
                      </a:r>
                      <a:b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</a:br>
                      <a:r>
                        <a:rPr lang="ru-RU" sz="1400" kern="1200" dirty="0" smtClean="0">
                          <a:effectLst/>
                        </a:rPr>
                        <a:t>(</a:t>
                      </a:r>
                      <a:r>
                        <a:rPr lang="ru-RU" sz="1400" i="1" kern="1200" dirty="0" smtClean="0">
                          <a:effectLst/>
                        </a:rPr>
                        <a:t>музыкальный инструмент и сольное пение</a:t>
                      </a:r>
                      <a:r>
                        <a:rPr lang="ru-RU" sz="1400" kern="1200" dirty="0" smtClean="0">
                          <a:effectLst/>
                        </a:rPr>
                        <a:t>)</a:t>
                      </a:r>
                      <a:br>
                        <a:rPr lang="ru-RU" sz="1400" kern="1200" dirty="0" smtClean="0">
                          <a:effectLst/>
                        </a:rPr>
                      </a:b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2-е творческое вступительное испытание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/>
                      </a:r>
                      <a:b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</a:br>
                      <a:r>
                        <a:rPr lang="ru-RU" sz="1400" kern="1200" dirty="0" smtClean="0">
                          <a:effectLst/>
                        </a:rPr>
                        <a:t>(</a:t>
                      </a:r>
                      <a:r>
                        <a:rPr lang="ru-RU" sz="1400" i="1" kern="1200" dirty="0" smtClean="0">
                          <a:effectLst/>
                        </a:rPr>
                        <a:t>сольфеджио и теория музыки</a:t>
                      </a:r>
                      <a:r>
                        <a:rPr lang="ru-RU" sz="1400" kern="120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Русский язык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Обществознание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0271" marR="10271" marT="0" marB="0" anchor="ctr"/>
                </a:tc>
                <a:extLst>
                  <a:ext uri="{0D108BD9-81ED-4DB2-BD59-A6C34878D82A}">
                    <a16:rowId xmlns="" xmlns:a16="http://schemas.microsoft.com/office/drawing/2014/main" val="1368747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404700"/>
      </p:ext>
    </p:extLst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417" y="365125"/>
            <a:ext cx="11453166" cy="1325563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ФИЗИЧЕСКОЙ КУЛЬТУРЫ И СПОРТА (</a:t>
            </a:r>
            <a:r>
              <a:rPr lang="ru-RU" sz="3600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ФФКиС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2487"/>
              </p:ext>
            </p:extLst>
          </p:nvPr>
        </p:nvGraphicFramePr>
        <p:xfrm>
          <a:off x="369417" y="1690687"/>
          <a:ext cx="11453166" cy="4512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2882">
                  <a:extLst>
                    <a:ext uri="{9D8B030D-6E8A-4147-A177-3AD203B41FA5}">
                      <a16:colId xmlns="" xmlns:a16="http://schemas.microsoft.com/office/drawing/2014/main" val="1111001035"/>
                    </a:ext>
                  </a:extLst>
                </a:gridCol>
                <a:gridCol w="1156842">
                  <a:extLst>
                    <a:ext uri="{9D8B030D-6E8A-4147-A177-3AD203B41FA5}">
                      <a16:colId xmlns="" xmlns:a16="http://schemas.microsoft.com/office/drawing/2014/main" val="1818334909"/>
                    </a:ext>
                  </a:extLst>
                </a:gridCol>
                <a:gridCol w="1154074">
                  <a:extLst>
                    <a:ext uri="{9D8B030D-6E8A-4147-A177-3AD203B41FA5}">
                      <a16:colId xmlns="" xmlns:a16="http://schemas.microsoft.com/office/drawing/2014/main" val="1120834681"/>
                    </a:ext>
                  </a:extLst>
                </a:gridCol>
                <a:gridCol w="1154927">
                  <a:extLst>
                    <a:ext uri="{9D8B030D-6E8A-4147-A177-3AD203B41FA5}">
                      <a16:colId xmlns="" xmlns:a16="http://schemas.microsoft.com/office/drawing/2014/main" val="4197816987"/>
                    </a:ext>
                  </a:extLst>
                </a:gridCol>
                <a:gridCol w="1259888">
                  <a:extLst>
                    <a:ext uri="{9D8B030D-6E8A-4147-A177-3AD203B41FA5}">
                      <a16:colId xmlns="" xmlns:a16="http://schemas.microsoft.com/office/drawing/2014/main" val="1509430230"/>
                    </a:ext>
                  </a:extLst>
                </a:gridCol>
                <a:gridCol w="3024553">
                  <a:extLst>
                    <a:ext uri="{9D8B030D-6E8A-4147-A177-3AD203B41FA5}">
                      <a16:colId xmlns="" xmlns:a16="http://schemas.microsoft.com/office/drawing/2014/main" val="2282537284"/>
                    </a:ext>
                  </a:extLst>
                </a:gridCol>
              </a:tblGrid>
              <a:tr h="1935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36780972"/>
                  </a:ext>
                </a:extLst>
              </a:tr>
              <a:tr h="2577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Физическая культура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Дополнительное образование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30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 smtClean="0">
                          <a:effectLst/>
                        </a:rPr>
                        <a:t>1-е </a:t>
                      </a:r>
                      <a:r>
                        <a:rPr lang="ru-RU" sz="1800" b="1" spc="-20" dirty="0">
                          <a:effectLst/>
                        </a:rPr>
                        <a:t>профессиональное вступительное </a:t>
                      </a:r>
                      <a:r>
                        <a:rPr lang="ru-RU" sz="1800" b="1" spc="-20" dirty="0" smtClean="0">
                          <a:effectLst/>
                        </a:rPr>
                        <a:t>испытание</a:t>
                      </a:r>
                      <a:r>
                        <a:rPr lang="ru-RU" sz="1800" b="1" spc="0" dirty="0">
                          <a:effectLst/>
                        </a:rPr>
                        <a:t/>
                      </a:r>
                      <a:br>
                        <a:rPr lang="ru-RU" sz="1800" b="1" spc="0" dirty="0">
                          <a:effectLst/>
                        </a:rPr>
                      </a:br>
                      <a:r>
                        <a:rPr lang="ru-RU" sz="1800" b="1" spc="-20" dirty="0" smtClean="0">
                          <a:effectLst/>
                        </a:rPr>
                        <a:t>2-е </a:t>
                      </a:r>
                      <a:r>
                        <a:rPr lang="ru-RU" sz="1800" b="1" spc="-20" dirty="0">
                          <a:effectLst/>
                        </a:rPr>
                        <a:t>профессиональное вступительное испытание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Русский </a:t>
                      </a:r>
                      <a:r>
                        <a:rPr lang="ru-RU" sz="1800" spc="-20" dirty="0">
                          <a:effectLst/>
                        </a:rPr>
                        <a:t>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25252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434278"/>
      </p:ext>
    </p:extLst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328" y="277587"/>
            <a:ext cx="11480446" cy="966752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Педагогическое образование (с двумя профилями подготовки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),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«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Физическая культура»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и «Дополнительное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образование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»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ru-RU" sz="2000" b="1" spc="-2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1-е </a:t>
            </a:r>
            <a:r>
              <a:rPr lang="ru-RU" sz="2000" b="1" spc="-20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профессиональное вступительное испытание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000" b="1" spc="-2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2-е </a:t>
            </a:r>
            <a:r>
              <a:rPr lang="ru-RU" sz="2000" b="1" spc="-20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профессиональное вступительное </a:t>
            </a:r>
            <a:r>
              <a:rPr lang="ru-RU" sz="2000" b="1" spc="-2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испытание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328" y="1306857"/>
            <a:ext cx="11160579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dirty="0" smtClean="0">
                <a:solidFill>
                  <a:prstClr val="black"/>
                </a:solidFill>
              </a:rPr>
              <a:t>Нормативы   1 и 2 профессионального  вступительного испытания по физической культуре представлены на </a:t>
            </a:r>
            <a:r>
              <a:rPr lang="ru-RU" dirty="0">
                <a:solidFill>
                  <a:prstClr val="black"/>
                </a:solidFill>
              </a:rPr>
              <a:t>сайте </a:t>
            </a:r>
            <a:r>
              <a:rPr lang="ru-RU" b="1" dirty="0">
                <a:solidFill>
                  <a:prstClr val="black"/>
                </a:solidFill>
              </a:rPr>
              <a:t>АБИТУРИЕНТ ТГПУ </a:t>
            </a:r>
            <a:r>
              <a:rPr lang="ru-RU" dirty="0">
                <a:solidFill>
                  <a:prstClr val="black"/>
                </a:solidFill>
              </a:rPr>
              <a:t>в разделе </a:t>
            </a:r>
            <a:r>
              <a:rPr lang="ru-RU" b="1" dirty="0">
                <a:solidFill>
                  <a:prstClr val="black"/>
                </a:solidFill>
              </a:rPr>
              <a:t>ТРЕБОВАНИЯ К </a:t>
            </a:r>
            <a:r>
              <a:rPr lang="ru-RU" b="1" dirty="0" smtClean="0">
                <a:solidFill>
                  <a:prstClr val="black"/>
                </a:solidFill>
              </a:rPr>
              <a:t>ЭКЗАМЕНУ: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https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://abiturient.tspu.edu.ru/pk2020/docs/exam/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328" y="3192219"/>
            <a:ext cx="5192767" cy="34631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ru-RU" b="1" dirty="0" smtClean="0"/>
              <a:t>1-е</a:t>
            </a:r>
            <a:r>
              <a:rPr lang="ru-RU" dirty="0" smtClean="0"/>
              <a:t> </a:t>
            </a:r>
            <a:r>
              <a:rPr lang="ru-RU" b="1" dirty="0"/>
              <a:t>профессиональное вступительное испытание (экзамен)</a:t>
            </a:r>
            <a:r>
              <a:rPr lang="ru-RU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прыжок </a:t>
            </a:r>
            <a:r>
              <a:rPr lang="ru-RU" sz="1600" dirty="0"/>
              <a:t>в длину с места;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подтягивание </a:t>
            </a:r>
            <a:r>
              <a:rPr lang="ru-RU" sz="1600" dirty="0"/>
              <a:t>из виса на перекладине – муж., сгибание и разгибание рук в упоре лежа – жен.;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упор </a:t>
            </a:r>
            <a:r>
              <a:rPr lang="ru-RU" sz="1600" dirty="0"/>
              <a:t>углом на параллельных брусьях – муж., вис углом на гимнастической стенке – жен.</a:t>
            </a:r>
          </a:p>
          <a:p>
            <a:r>
              <a:rPr lang="ru-RU" b="1" dirty="0"/>
              <a:t>2-е</a:t>
            </a:r>
            <a:r>
              <a:rPr lang="ru-RU" dirty="0"/>
              <a:t> </a:t>
            </a:r>
            <a:r>
              <a:rPr lang="ru-RU" b="1" dirty="0"/>
              <a:t>профессиональное вступительное испытание (экзамен)</a:t>
            </a:r>
            <a:r>
              <a:rPr lang="ru-RU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бег </a:t>
            </a:r>
            <a:r>
              <a:rPr lang="ru-RU" sz="1600" dirty="0"/>
              <a:t>100 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бег </a:t>
            </a:r>
            <a:r>
              <a:rPr lang="ru-RU" sz="1600" dirty="0"/>
              <a:t>1000 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метание </a:t>
            </a:r>
            <a:r>
              <a:rPr lang="ru-RU" sz="1600" dirty="0"/>
              <a:t>набивного мяча двумя руками из-за головы из положения сидя, ноги врозь на полу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6137551" y="2209605"/>
            <a:ext cx="5192767" cy="424731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spcAft>
                <a:spcPts val="2400"/>
              </a:spcAft>
            </a:pPr>
            <a:r>
              <a:rPr lang="ru-RU" dirty="0"/>
              <a:t>В рамках каждого профессионального вступительного испытания (экзамена) абитуриент имеет право выполнить одно, два или три упражнения по своему выбору.</a:t>
            </a:r>
            <a:r>
              <a:rPr lang="en-US" dirty="0"/>
              <a:t> </a:t>
            </a:r>
            <a:r>
              <a:rPr lang="ru-RU" dirty="0"/>
              <a:t> Максимальный балл одного из упражнений засчитывается абитуриенту как итоговый балл по профессиональному вступительному испытанию</a:t>
            </a:r>
          </a:p>
          <a:p>
            <a:pPr>
              <a:spcAft>
                <a:spcPts val="600"/>
              </a:spcAft>
            </a:pPr>
            <a:r>
              <a:rPr lang="ru-RU" dirty="0"/>
              <a:t>Результаты, показанные в каждом упражнении, оцениваются согласно оценочным таблицам №№ 1-4. Максимальный балл в упражнении – 100 баллов</a:t>
            </a:r>
          </a:p>
          <a:p>
            <a:pPr>
              <a:spcAft>
                <a:spcPts val="600"/>
              </a:spcAft>
            </a:pPr>
            <a:r>
              <a:rPr lang="ru-RU" dirty="0"/>
              <a:t>Максимальное количество баллов в сумме за два профессиональных вступительных испытания (экзамена) может составлять 200 баллов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7328" y="2209606"/>
            <a:ext cx="5192767" cy="92009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ru-RU" dirty="0"/>
              <a:t>проводятся два профессиональных вступительных испытания (экзамена), включающих в себя по три упражнения</a:t>
            </a:r>
            <a:r>
              <a:rPr lang="ru-RU" dirty="0" smtClean="0"/>
              <a:t>: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39424069"/>
      </p:ext>
    </p:extLst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238" y="629073"/>
            <a:ext cx="10515600" cy="1325563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Специальное (дефектологическое) образование,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«Логопедия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»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СОБЕСЕДОВАНИЕ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238" y="1623529"/>
            <a:ext cx="10118272" cy="1001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dirty="0" smtClean="0"/>
              <a:t>Программа вступительного испытания по собеседованию представлена</a:t>
            </a:r>
          </a:p>
          <a:p>
            <a:pPr marL="0" indent="0">
              <a:buNone/>
            </a:pPr>
            <a:r>
              <a:rPr lang="ru-RU" sz="1800" dirty="0" smtClean="0"/>
              <a:t>на сайте </a:t>
            </a:r>
            <a:r>
              <a:rPr lang="ru-RU" sz="1800" b="1" dirty="0" smtClean="0"/>
              <a:t>АБИТУРИЕНТ ТГПУ </a:t>
            </a:r>
            <a:r>
              <a:rPr lang="ru-RU" sz="1800" dirty="0" smtClean="0"/>
              <a:t>в разделе </a:t>
            </a:r>
            <a:r>
              <a:rPr lang="ru-RU" sz="1800" b="1" dirty="0" smtClean="0"/>
              <a:t>ТРЕБОВАНИЯ К ЭКЗАМЕНУ:</a:t>
            </a:r>
          </a:p>
          <a:p>
            <a:pPr marL="0" indent="0">
              <a:buNone/>
            </a:pPr>
            <a:r>
              <a:rPr lang="en-US" sz="1800" dirty="0" smtClean="0">
                <a:hlinkClick r:id="rId3"/>
              </a:rPr>
              <a:t>https://abiturient.tspu.edu.ru/pk2020/docs/exam/</a:t>
            </a:r>
            <a:endParaRPr lang="ru-RU" sz="18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40238" y="2985306"/>
            <a:ext cx="5334000" cy="32269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2000" dirty="0"/>
              <a:t>Содержание </a:t>
            </a:r>
            <a:r>
              <a:rPr lang="ru-RU" sz="2000" b="1" dirty="0"/>
              <a:t>первого</a:t>
            </a:r>
            <a:r>
              <a:rPr lang="ru-RU" sz="2000" dirty="0"/>
              <a:t> этапа собеседования</a:t>
            </a:r>
          </a:p>
          <a:p>
            <a:pPr>
              <a:spcAft>
                <a:spcPts val="600"/>
              </a:spcAft>
            </a:pPr>
            <a:r>
              <a:rPr lang="ru-RU" dirty="0"/>
              <a:t>Оценка речевой функции абитуриента (прослушивание)</a:t>
            </a:r>
          </a:p>
          <a:p>
            <a:pPr lvl="0">
              <a:spcAft>
                <a:spcPts val="600"/>
              </a:spcAft>
            </a:pPr>
            <a:r>
              <a:rPr lang="ru-RU" dirty="0"/>
              <a:t>Абитуриент должен: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dirty="0" smtClean="0"/>
              <a:t>На </a:t>
            </a:r>
            <a:r>
              <a:rPr lang="ru-RU" dirty="0"/>
              <a:t>выбор прочесть стихотворение или басню.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dirty="0" smtClean="0"/>
              <a:t>Рассказать </a:t>
            </a:r>
            <a:r>
              <a:rPr lang="ru-RU" dirty="0"/>
              <a:t>скороговорку.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dirty="0" smtClean="0"/>
              <a:t>Пересказать </a:t>
            </a:r>
            <a:r>
              <a:rPr lang="ru-RU" dirty="0"/>
              <a:t>предложенный текст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388013" y="2985306"/>
            <a:ext cx="5225143" cy="32269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lvl="0">
              <a:spcAft>
                <a:spcPts val="600"/>
              </a:spcAft>
            </a:pPr>
            <a:r>
              <a:rPr lang="ru-RU" sz="2000" dirty="0"/>
              <a:t>Содержание </a:t>
            </a:r>
            <a:r>
              <a:rPr lang="ru-RU" sz="2000" b="1" dirty="0"/>
              <a:t>второго</a:t>
            </a:r>
            <a:r>
              <a:rPr lang="ru-RU" sz="2000" dirty="0"/>
              <a:t> этапа собеседования</a:t>
            </a:r>
          </a:p>
          <a:p>
            <a:r>
              <a:rPr lang="ru-RU" dirty="0"/>
              <a:t>1 блок </a:t>
            </a:r>
            <a:r>
              <a:rPr lang="ru-RU" dirty="0" smtClean="0"/>
              <a:t>вопросов: </a:t>
            </a:r>
            <a:r>
              <a:rPr lang="ru-RU" dirty="0" smtClean="0"/>
              <a:t>Медико-биологические </a:t>
            </a:r>
            <a:r>
              <a:rPr lang="ru-RU" dirty="0"/>
              <a:t>основы логопедии</a:t>
            </a:r>
          </a:p>
          <a:p>
            <a:pPr lvl="0">
              <a:spcAft>
                <a:spcPts val="600"/>
              </a:spcAft>
            </a:pPr>
            <a:r>
              <a:rPr lang="ru-RU" dirty="0" smtClean="0"/>
              <a:t>2 </a:t>
            </a:r>
            <a:r>
              <a:rPr lang="ru-RU" dirty="0"/>
              <a:t>блок </a:t>
            </a:r>
            <a:r>
              <a:rPr lang="ru-RU" dirty="0" smtClean="0"/>
              <a:t>вопросов: </a:t>
            </a:r>
            <a:r>
              <a:rPr lang="ru-RU" dirty="0" smtClean="0"/>
              <a:t>Русский язык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870301"/>
      </p:ext>
    </p:extLst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206" y="1"/>
            <a:ext cx="11434714" cy="1135925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Профессиональное обучение (по отраслям),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«Декоративно-прикладное искусство и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дизайн»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ru-RU" sz="2800" b="1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Профессиональное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вступительное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  <a:ea typeface="+mn-ea"/>
                <a:cs typeface="+mn-cs"/>
              </a:rPr>
              <a:t>испытание -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</a:rPr>
              <a:t>РИСУНОК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205" y="1041447"/>
            <a:ext cx="11387578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dirty="0">
                <a:solidFill>
                  <a:prstClr val="black"/>
                </a:solidFill>
              </a:rPr>
              <a:t>Программа вступительного испытания </a:t>
            </a:r>
            <a:r>
              <a:rPr lang="ru-RU" dirty="0" smtClean="0">
                <a:solidFill>
                  <a:prstClr val="black"/>
                </a:solidFill>
              </a:rPr>
              <a:t>на </a:t>
            </a:r>
            <a:r>
              <a:rPr lang="ru-RU" dirty="0">
                <a:solidFill>
                  <a:prstClr val="black"/>
                </a:solidFill>
              </a:rPr>
              <a:t>сайте </a:t>
            </a:r>
            <a:r>
              <a:rPr lang="ru-RU" b="1" dirty="0">
                <a:solidFill>
                  <a:prstClr val="black"/>
                </a:solidFill>
              </a:rPr>
              <a:t>АБИТУРИЕНТ ТГПУ </a:t>
            </a:r>
            <a:r>
              <a:rPr lang="ru-RU" dirty="0">
                <a:solidFill>
                  <a:prstClr val="black"/>
                </a:solidFill>
              </a:rPr>
              <a:t>в разделе </a:t>
            </a:r>
            <a:r>
              <a:rPr lang="ru-RU" b="1" dirty="0">
                <a:solidFill>
                  <a:prstClr val="black"/>
                </a:solidFill>
              </a:rPr>
              <a:t>ТРЕБОВАНИЯ К </a:t>
            </a:r>
            <a:r>
              <a:rPr lang="ru-RU" b="1" dirty="0" smtClean="0">
                <a:solidFill>
                  <a:prstClr val="black"/>
                </a:solidFill>
              </a:rPr>
              <a:t>ЭКЗАМЕНУ: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https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://abiturient.tspu.edu.ru/wp-content/uploads/2019/11/b20_ProfO_design.pdf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4205" y="1703074"/>
            <a:ext cx="11387578" cy="1404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aseline="-25000" dirty="0" smtClean="0"/>
              <a:t>Вступительное </a:t>
            </a:r>
            <a:r>
              <a:rPr lang="ru-RU" baseline="-25000" dirty="0"/>
              <a:t>испытание по рисунку проводится в форме практической работы.</a:t>
            </a:r>
          </a:p>
          <a:p>
            <a:pPr marL="0" indent="0">
              <a:buNone/>
            </a:pPr>
            <a:r>
              <a:rPr lang="ru-RU" baseline="-25000" dirty="0"/>
              <a:t>Цель испытания - выявление у абитуриентов способностей к созданию целостного</a:t>
            </a:r>
            <a:r>
              <a:rPr lang="ru-RU" baseline="-25000" dirty="0" smtClean="0"/>
              <a:t>, конструктивного</a:t>
            </a:r>
            <a:r>
              <a:rPr lang="ru-RU" baseline="-25000" dirty="0"/>
              <a:t>, объёмно-пространственного изображения предметов.</a:t>
            </a:r>
          </a:p>
          <a:p>
            <a:pPr marL="0" indent="0">
              <a:buNone/>
            </a:pPr>
            <a:r>
              <a:rPr lang="ru-RU" b="1" baseline="-25000" dirty="0" smtClean="0"/>
              <a:t>Задания </a:t>
            </a:r>
            <a:r>
              <a:rPr lang="ru-RU" b="1" baseline="-25000" dirty="0"/>
              <a:t>для вступительных </a:t>
            </a:r>
            <a:r>
              <a:rPr lang="ru-RU" b="1" baseline="-25000" dirty="0" smtClean="0"/>
              <a:t>испытаний</a:t>
            </a:r>
            <a:endParaRPr lang="ru-RU" b="1" baseline="-250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24205" y="3324276"/>
            <a:ext cx="5373279" cy="15493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800" dirty="0"/>
              <a:t>1. </a:t>
            </a:r>
            <a:r>
              <a:rPr lang="ru-RU" sz="1800" b="1" dirty="0"/>
              <a:t>Выполнить рисунок</a:t>
            </a:r>
            <a:r>
              <a:rPr lang="ru-RU" sz="1800" dirty="0"/>
              <a:t>: натюрморт/композиция из гипсовых слепков геометрических</a:t>
            </a:r>
            <a:br>
              <a:rPr lang="ru-RU" sz="1800" dirty="0"/>
            </a:br>
            <a:r>
              <a:rPr lang="ru-RU" sz="1800" dirty="0"/>
              <a:t>фигур, (куб, шар, конус, цилиндр, шестигранная призма) на нейтральном/цветном фоне,  с активной искусственной подсветкой сверху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004873" y="3324277"/>
            <a:ext cx="5806911" cy="15493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/>
              <a:t>3. </a:t>
            </a:r>
            <a:r>
              <a:rPr lang="ru-RU" sz="1800" b="1" dirty="0"/>
              <a:t>Выполнить конструктивное построение</a:t>
            </a:r>
            <a:r>
              <a:rPr lang="ru-RU" sz="1800" dirty="0"/>
              <a:t>: определить линейную перспективу </a:t>
            </a:r>
            <a:r>
              <a:rPr lang="ru-RU" sz="1800" dirty="0" smtClean="0"/>
              <a:t>и пропорции </a:t>
            </a:r>
            <a:r>
              <a:rPr lang="ru-RU" sz="1800" dirty="0"/>
              <a:t>предметов; осуществить постановку предметов на плоскость; </a:t>
            </a:r>
            <a:r>
              <a:rPr lang="ru-RU" sz="1800" dirty="0" smtClean="0"/>
              <a:t>выявить объём </a:t>
            </a:r>
            <a:r>
              <a:rPr lang="ru-RU" sz="1800" dirty="0"/>
              <a:t>предметов композиции художественными средствами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24205" y="5090475"/>
            <a:ext cx="5373279" cy="14705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aseline="-25000" dirty="0" smtClean="0"/>
              <a:t>2. </a:t>
            </a:r>
            <a:r>
              <a:rPr lang="ru-RU" b="1" baseline="-25000" dirty="0" smtClean="0"/>
              <a:t>Выполнить светотеневую моделировку рисунка</a:t>
            </a:r>
            <a:r>
              <a:rPr lang="ru-RU" baseline="-25000" dirty="0" smtClean="0"/>
              <a:t>: учесть характер освещения,</a:t>
            </a:r>
            <a:br>
              <a:rPr lang="ru-RU" baseline="-25000" dirty="0" smtClean="0"/>
            </a:br>
            <a:r>
              <a:rPr lang="ru-RU" baseline="-25000" dirty="0" smtClean="0"/>
              <a:t>распределение светотени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004872" y="5090476"/>
            <a:ext cx="5806911" cy="14705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800" dirty="0"/>
              <a:t>4. </a:t>
            </a:r>
            <a:r>
              <a:rPr lang="ru-RU" sz="1800" b="1" dirty="0"/>
              <a:t>Выполнить обобщение линейного и тонального строя изображения</a:t>
            </a:r>
            <a:r>
              <a:rPr lang="ru-RU" sz="1800" dirty="0"/>
              <a:t>: осуществить уточнение формы тел, имеющих объём и рельеф с позиций перспективного построения; при необходимости выявить различие фактур предметов; уточнить тоновое решение</a:t>
            </a:r>
          </a:p>
        </p:txBody>
      </p:sp>
    </p:spTree>
    <p:extLst>
      <p:ext uri="{BB962C8B-B14F-4D97-AF65-F5344CB8AC3E}">
        <p14:creationId xmlns:p14="http://schemas.microsoft.com/office/powerpoint/2010/main" val="2515945539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ru-RU" dirty="0"/>
              <a:t>1</a:t>
            </a:r>
            <a:r>
              <a:rPr lang="ru-RU" sz="3600" dirty="0"/>
              <a:t>. </a:t>
            </a:r>
            <a:r>
              <a:rPr lang="ru-RU" dirty="0"/>
              <a:t>Перечень ЕГЭ, которые необходимо сдать для поступления в </a:t>
            </a:r>
            <a:r>
              <a:rPr lang="ru-RU" dirty="0" smtClean="0"/>
              <a:t>ТГПУ</a:t>
            </a:r>
            <a:endParaRPr lang="ru-RU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ru-RU" dirty="0"/>
              <a:t>2. Требования к дополнительным вступительным испытаниям творческой или профессиональной направленности, которые необходимо сдать для поступления на некоторые факультеты </a:t>
            </a:r>
            <a:r>
              <a:rPr lang="ru-RU" dirty="0" smtClean="0"/>
              <a:t>ТГПУ</a:t>
            </a:r>
            <a:endParaRPr lang="ru-RU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ru-RU" dirty="0"/>
              <a:t>3. Условия для поступления на целевое </a:t>
            </a:r>
            <a:r>
              <a:rPr lang="ru-RU" dirty="0" smtClean="0"/>
              <a:t>обучение</a:t>
            </a:r>
            <a:endParaRPr lang="ru-RU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ru-RU" dirty="0"/>
              <a:t>4. Начисление дополнительных баллов за индивидуальные </a:t>
            </a:r>
            <a:r>
              <a:rPr lang="ru-RU" dirty="0" smtClean="0"/>
              <a:t>достижения</a:t>
            </a:r>
            <a:endParaRPr lang="ru-RU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ru-RU" dirty="0"/>
              <a:t>5. Сроки подачи </a:t>
            </a:r>
            <a:r>
              <a:rPr lang="ru-RU" dirty="0" smtClean="0"/>
              <a:t>документов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686121"/>
      </p:ext>
    </p:extLst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060" y="1"/>
            <a:ext cx="11302738" cy="177223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Педагогическое образование (с двумя профилями подготовки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«Изобразительное искусство» и «Мировая художественная культура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r>
              <a:rPr lang="ru-RU" sz="18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8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1-е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творческое вступительное испытание 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(рисунок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b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2-е творческое вступительное испытание 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(живопись, композиция)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2804" y="1691809"/>
            <a:ext cx="1190919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</a:rPr>
              <a:t>Программы  творческих вступительных испытаний представлены на </a:t>
            </a:r>
            <a:r>
              <a:rPr lang="ru-RU" sz="1600" dirty="0">
                <a:solidFill>
                  <a:prstClr val="black"/>
                </a:solidFill>
              </a:rPr>
              <a:t>сайте </a:t>
            </a:r>
            <a:r>
              <a:rPr lang="ru-RU" sz="1600" b="1" dirty="0">
                <a:solidFill>
                  <a:prstClr val="black"/>
                </a:solidFill>
              </a:rPr>
              <a:t>АБИТУРИЕНТ ТГПУ </a:t>
            </a:r>
            <a:r>
              <a:rPr lang="ru-RU" sz="1600" dirty="0">
                <a:solidFill>
                  <a:prstClr val="black"/>
                </a:solidFill>
              </a:rPr>
              <a:t>в разделе </a:t>
            </a:r>
            <a:r>
              <a:rPr lang="ru-RU" sz="1600" b="1" dirty="0">
                <a:solidFill>
                  <a:prstClr val="black"/>
                </a:solidFill>
              </a:rPr>
              <a:t>ТРЕБОВАНИЯ К </a:t>
            </a:r>
            <a:r>
              <a:rPr lang="ru-RU" sz="1600" b="1" dirty="0" smtClean="0">
                <a:solidFill>
                  <a:prstClr val="black"/>
                </a:solidFill>
              </a:rPr>
              <a:t>ЭКЗАМЕНУ: </a:t>
            </a:r>
            <a:r>
              <a:rPr lang="ru-RU" b="1" dirty="0" smtClean="0">
                <a:solidFill>
                  <a:prstClr val="black"/>
                </a:solidFill>
              </a:rPr>
              <a:t/>
            </a:r>
            <a:br>
              <a:rPr lang="ru-RU" b="1" dirty="0" smtClean="0">
                <a:solidFill>
                  <a:prstClr val="black"/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https://abiturient.tspu.edu.ru/wp-content/uploads/2019/11/b20_PO_ISO_MHK_1.pdf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https://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abiturient.tspu.edu.ru/wp-content/uploads/2019/11/b20_PO_ISO_MHK_2.pdf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3060" y="3099607"/>
            <a:ext cx="7758260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/>
              <a:t>На </a:t>
            </a:r>
            <a:r>
              <a:rPr lang="ru-RU" sz="1600" b="1" dirty="0"/>
              <a:t>1-м творческом испытании </a:t>
            </a:r>
            <a:r>
              <a:rPr lang="ru-RU" sz="1600" dirty="0"/>
              <a:t>(</a:t>
            </a:r>
            <a:r>
              <a:rPr lang="ru-RU" sz="1600" b="1" i="1" dirty="0"/>
              <a:t>рисунок</a:t>
            </a:r>
            <a:r>
              <a:rPr lang="ru-RU" sz="1600" dirty="0"/>
              <a:t>) абитуриент должен </a:t>
            </a:r>
            <a:r>
              <a:rPr lang="ru-RU" sz="1600" dirty="0" smtClean="0"/>
              <a:t>нарисовать гипсовую голову, передать объем и световое решение. </a:t>
            </a:r>
          </a:p>
          <a:p>
            <a:r>
              <a:rPr lang="ru-RU" sz="1600" dirty="0" smtClean="0"/>
              <a:t>За </a:t>
            </a:r>
            <a:r>
              <a:rPr lang="ru-RU" sz="1600" dirty="0"/>
              <a:t>«1-е творческое испытание» абитуриент имеет возможность набрать максимально 100 баллов</a:t>
            </a:r>
            <a:r>
              <a:rPr lang="ru-RU" sz="1600" dirty="0" smtClean="0"/>
              <a:t>.</a:t>
            </a:r>
            <a:r>
              <a:rPr lang="ru-RU" sz="1600" b="1" dirty="0"/>
              <a:t> 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43059" y="4262636"/>
            <a:ext cx="7758261" cy="25953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ru-RU" sz="1600" b="1" dirty="0"/>
              <a:t>На 2-м творческом испытании </a:t>
            </a:r>
            <a:r>
              <a:rPr lang="ru-RU" sz="1600" dirty="0"/>
              <a:t>(</a:t>
            </a:r>
            <a:r>
              <a:rPr lang="ru-RU" sz="1600" b="1" i="1" dirty="0"/>
              <a:t>живопись и композиция</a:t>
            </a:r>
            <a:r>
              <a:rPr lang="ru-RU" sz="1600" dirty="0"/>
              <a:t>) абитуриент должен нарисовать натюрморт и рисунок на заданную тему ( например, на природе, городские будни и т.д.) и </a:t>
            </a:r>
            <a:r>
              <a:rPr lang="ru-RU" sz="1600" dirty="0" smtClean="0"/>
              <a:t>разобрать </a:t>
            </a:r>
            <a:r>
              <a:rPr lang="ru-RU" sz="1600" dirty="0"/>
              <a:t>представленную постановку на основе </a:t>
            </a:r>
            <a:r>
              <a:rPr lang="ru-RU" sz="1600" dirty="0" err="1"/>
              <a:t>цвето</a:t>
            </a:r>
            <a:r>
              <a:rPr lang="ru-RU" sz="1600" dirty="0"/>
              <a:t>-тонового разбора, по принципу «тепло - холод», а также показать знания основных и дополнительных цветов, по трем составляющим:</a:t>
            </a:r>
          </a:p>
          <a:p>
            <a:r>
              <a:rPr lang="ru-RU" sz="1600" dirty="0"/>
              <a:t>1) главные персонажи (форма)</a:t>
            </a:r>
          </a:p>
          <a:p>
            <a:r>
              <a:rPr lang="ru-RU" sz="1600" dirty="0"/>
              <a:t>2) второстепенные</a:t>
            </a:r>
          </a:p>
          <a:p>
            <a:r>
              <a:rPr lang="ru-RU" sz="1600" dirty="0"/>
              <a:t>3) фон</a:t>
            </a:r>
          </a:p>
          <a:p>
            <a:r>
              <a:rPr lang="ru-RU" sz="1600" dirty="0" smtClean="0"/>
              <a:t>Абитуриент </a:t>
            </a:r>
            <a:r>
              <a:rPr lang="ru-RU" sz="1600" dirty="0"/>
              <a:t>имеет возможность набрать максимально 100 баллов (по 50 баллов за живопись и композицию)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8568965" y="3231585"/>
            <a:ext cx="3073136" cy="29241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1600" b="1" dirty="0"/>
              <a:t>Критерии оценки знаний и умений абитуриента</a:t>
            </a:r>
            <a:endParaRPr lang="ru-RU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Композиционное </a:t>
            </a:r>
            <a:r>
              <a:rPr lang="ru-RU" sz="1600" dirty="0" smtClean="0"/>
              <a:t>решение </a:t>
            </a:r>
            <a:endParaRPr lang="en-US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Характер формы </a:t>
            </a:r>
            <a:r>
              <a:rPr lang="ru-RU" sz="1600" dirty="0" smtClean="0"/>
              <a:t>предметов </a:t>
            </a:r>
            <a:endParaRPr lang="en-US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Качество конструктивного построения</a:t>
            </a:r>
            <a:endParaRPr lang="en-US" sz="1600" dirty="0"/>
          </a:p>
          <a:p>
            <a:pPr lvl="0">
              <a:spcAft>
                <a:spcPts val="600"/>
              </a:spcAft>
            </a:pPr>
            <a:r>
              <a:rPr lang="ru-RU" sz="1600" dirty="0" smtClean="0"/>
              <a:t>Перспектива </a:t>
            </a:r>
            <a:endParaRPr lang="en-US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Объем </a:t>
            </a:r>
            <a:r>
              <a:rPr lang="ru-RU" sz="1600" dirty="0" smtClean="0"/>
              <a:t>изображения </a:t>
            </a:r>
            <a:endParaRPr lang="en-US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Техника </a:t>
            </a:r>
            <a:r>
              <a:rPr lang="ru-RU" sz="1600" dirty="0" smtClean="0"/>
              <a:t>изображения</a:t>
            </a:r>
            <a:endParaRPr lang="ru-RU" sz="1600" dirty="0"/>
          </a:p>
          <a:p>
            <a:pPr lvl="0">
              <a:spcAft>
                <a:spcPts val="600"/>
              </a:spcAft>
            </a:pPr>
            <a:r>
              <a:rPr lang="ru-RU" sz="1600" dirty="0"/>
              <a:t>Общее впечатление от </a:t>
            </a:r>
            <a:r>
              <a:rPr lang="ru-RU" sz="1600" dirty="0" smtClean="0"/>
              <a:t>работы 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24208" y="2629558"/>
            <a:ext cx="9785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абитуриент </a:t>
            </a:r>
            <a:r>
              <a:rPr lang="ru-RU" sz="2000" dirty="0"/>
              <a:t>должен показать уровень подготовки выпускника художественной школы</a:t>
            </a:r>
            <a:r>
              <a:rPr lang="ru-RU" sz="2000" b="1" dirty="0"/>
              <a:t>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43503353"/>
      </p:ext>
    </p:extLst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644" y="-1"/>
            <a:ext cx="11824355" cy="1649691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Педагогическое образование (с двумя профилями подготовки), </a:t>
            </a:r>
            <a:br>
              <a:rPr lang="ru-RU" sz="1800" b="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«Дополнительное образование (образование в области хореографии)» и «Мировая художественная культура»</a:t>
            </a:r>
            <a:r>
              <a:rPr lang="ru-RU" sz="18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ru-RU" sz="18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1-е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творческое вступительное испытание 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(классический и народный танец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-е творческое вступительное испытание  (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современный танец, композиция и постановка танца)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643" y="1488992"/>
            <a:ext cx="11824355" cy="568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Программы  творческих вступительных испытаний представлены на </a:t>
            </a:r>
            <a:r>
              <a:rPr lang="ru-RU" sz="1600" dirty="0">
                <a:solidFill>
                  <a:prstClr val="black"/>
                </a:solidFill>
              </a:rPr>
              <a:t>сайте </a:t>
            </a:r>
            <a:r>
              <a:rPr lang="ru-RU" sz="1600" b="1" dirty="0">
                <a:solidFill>
                  <a:prstClr val="black"/>
                </a:solidFill>
              </a:rPr>
              <a:t>АБИТУРИЕНТ ТГПУ </a:t>
            </a:r>
            <a:r>
              <a:rPr lang="ru-RU" sz="1600" dirty="0">
                <a:solidFill>
                  <a:prstClr val="black"/>
                </a:solidFill>
              </a:rPr>
              <a:t>в разделе </a:t>
            </a:r>
            <a:r>
              <a:rPr lang="ru-RU" sz="1600" b="1" dirty="0">
                <a:solidFill>
                  <a:prstClr val="black"/>
                </a:solidFill>
              </a:rPr>
              <a:t>ТРЕБОВАНИЯ К </a:t>
            </a:r>
            <a:r>
              <a:rPr lang="ru-RU" sz="1600" b="1" dirty="0" smtClean="0">
                <a:solidFill>
                  <a:prstClr val="black"/>
                </a:solidFill>
              </a:rPr>
              <a:t>ЭКЗАМЕНУ: </a:t>
            </a:r>
            <a:br>
              <a:rPr lang="ru-RU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https://abiturient.tspu.edu.ru/wp-content/uploads/2019/11/b20_PO_horeog_MHK_1.pdf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https://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abiturient.tspu.edu.ru/wp-content/uploads/2019/11/b20_PO_horeog_MHK_2.pdf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9361" y="2343693"/>
            <a:ext cx="5241305" cy="4415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1600" b="1" dirty="0"/>
              <a:t>На 1-м творческом испытании </a:t>
            </a:r>
            <a:r>
              <a:rPr lang="ru-RU" sz="1600" dirty="0"/>
              <a:t>абитуриент должен продемонстрировать умения и навыки в области классического и народного танца. </a:t>
            </a: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«Классический танец»: первичные навыки и умения исполнения классического танца у станка и на середине; профессиональные физические данные (осанка, стопа, </a:t>
            </a:r>
            <a:r>
              <a:rPr lang="ru-RU" sz="1600" dirty="0" err="1"/>
              <a:t>выворотность</a:t>
            </a:r>
            <a:r>
              <a:rPr lang="ru-RU" sz="1600" dirty="0"/>
              <a:t>, шаг, гибкость, прыгучесть, координация, вращение). </a:t>
            </a:r>
          </a:p>
          <a:p>
            <a:pPr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«Народный танец» предполагает исполнение элементов движений и танцевальных комбинаций различных национальностей, умения и навыки в технике и манере их исполнения.</a:t>
            </a:r>
          </a:p>
          <a:p>
            <a:pPr>
              <a:spcAft>
                <a:spcPts val="600"/>
              </a:spcAft>
            </a:pPr>
            <a:r>
              <a:rPr lang="ru-RU" sz="1600" dirty="0"/>
              <a:t>Абитуриент имеет возможность набрать максимально 100 баллов (50 баллов за классический танец, 50 баллов за народный танец).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2642" y="2343693"/>
            <a:ext cx="6249971" cy="4415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ru-RU" sz="1600" b="1" dirty="0"/>
              <a:t>На 2-м творческом испытании</a:t>
            </a:r>
            <a:r>
              <a:rPr lang="ru-RU" sz="1600" dirty="0"/>
              <a:t> абитуриент: </a:t>
            </a:r>
          </a:p>
          <a:p>
            <a:pPr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демонстрирует умения и навыки в области современного танца. «Современный танец» предполагает знание различных стилей современного танца и исполнительские навыки в одном из них (стилей) </a:t>
            </a:r>
          </a:p>
          <a:p>
            <a:pPr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/>
              <a:t>представляет хореографическую композицию собственного сочинения, различной формы в области классического, народно-сценического, бального или современного танца (разных стилей)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ru-RU" sz="1600" dirty="0"/>
              <a:t>Также на втором этапе вступительных испытаний абитуриенту предлагается пройти собеседование.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ru-RU" sz="1600" dirty="0"/>
              <a:t>Цель собеседования — определить кругозор, мотивацию на овладение профессией, уровень теоретической подготовки абитуриента</a:t>
            </a:r>
          </a:p>
          <a:p>
            <a:pPr>
              <a:spcAft>
                <a:spcPts val="600"/>
              </a:spcAft>
            </a:pPr>
            <a:r>
              <a:rPr lang="ru-RU" sz="1600" dirty="0"/>
              <a:t>Абитуриент имеет возможность набрать максимально 100 баллов (50 баллов за современный танец, 50 баллов за композицию и постановку танца)</a:t>
            </a:r>
          </a:p>
        </p:txBody>
      </p:sp>
    </p:spTree>
    <p:extLst>
      <p:ext uri="{BB962C8B-B14F-4D97-AF65-F5344CB8AC3E}">
        <p14:creationId xmlns:p14="http://schemas.microsoft.com/office/powerpoint/2010/main" val="3613279604"/>
      </p:ext>
    </p:extLst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355" y="0"/>
            <a:ext cx="11425287" cy="13948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Педагогическое образование (с двумя профилями подготовки),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«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Музыка» и «Мировая художественная культура»</a:t>
            </a:r>
            <a:r>
              <a:rPr lang="ru-RU" sz="2000" dirty="0">
                <a:ea typeface="Times New Roman" panose="02020603050405020304" pitchFamily="18" charset="0"/>
              </a:rPr>
              <a:t/>
            </a:r>
            <a:br>
              <a:rPr lang="ru-RU" sz="2000" dirty="0">
                <a:ea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1-е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творческое вступительное испытание 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(музыкальный инструмент и сольное пение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2-е творческое вступительное испытание (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сольфеджио и теория музыки)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219" y="1394848"/>
            <a:ext cx="11833781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Программы  творческих вступительных испытаний представлены на </a:t>
            </a:r>
            <a:r>
              <a:rPr lang="ru-RU" sz="1600" dirty="0">
                <a:solidFill>
                  <a:prstClr val="black"/>
                </a:solidFill>
              </a:rPr>
              <a:t>сайте </a:t>
            </a:r>
            <a:r>
              <a:rPr lang="ru-RU" sz="1600" b="1" dirty="0">
                <a:solidFill>
                  <a:prstClr val="black"/>
                </a:solidFill>
              </a:rPr>
              <a:t>АБИТУРИЕНТ ТГПУ </a:t>
            </a:r>
            <a:r>
              <a:rPr lang="ru-RU" sz="1600" dirty="0">
                <a:solidFill>
                  <a:prstClr val="black"/>
                </a:solidFill>
              </a:rPr>
              <a:t>в разделе </a:t>
            </a:r>
            <a:r>
              <a:rPr lang="ru-RU" sz="1600" b="1" dirty="0">
                <a:solidFill>
                  <a:prstClr val="black"/>
                </a:solidFill>
              </a:rPr>
              <a:t>ТРЕБОВАНИЯ К </a:t>
            </a:r>
            <a:r>
              <a:rPr lang="ru-RU" sz="1600" b="1" dirty="0" smtClean="0">
                <a:solidFill>
                  <a:prstClr val="black"/>
                </a:solidFill>
              </a:rPr>
              <a:t>ЭКЗАМЕНУ: </a:t>
            </a:r>
            <a:br>
              <a:rPr lang="ru-RU" sz="1600" b="1" dirty="0" smtClean="0">
                <a:solidFill>
                  <a:prstClr val="black"/>
                </a:solidFill>
              </a:rPr>
            </a:b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https://abiturient.tspu.edu.ru/wp-content/uploads/2018/10/b19_mus_mhk_1-1.pdf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https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://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abiturient.tspu.edu.ru/wp-content/uploads/2018/10/b19_mus_mhk_2-1.pdf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356" y="2424570"/>
            <a:ext cx="1142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ходе творческого испытания абитуриент должен показать уровень подготовки выпускника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детской </a:t>
            </a:r>
            <a:r>
              <a:rPr lang="ru-RU" sz="2000" dirty="0"/>
              <a:t>музыкальной школы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0018" y="3250011"/>
            <a:ext cx="5686831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/>
              <a:t>На </a:t>
            </a:r>
            <a:r>
              <a:rPr lang="ru-RU" sz="1600" b="1" dirty="0"/>
              <a:t>1-ом творческом испытании </a:t>
            </a:r>
            <a:r>
              <a:rPr lang="ru-RU" sz="1600" dirty="0"/>
              <a:t>(</a:t>
            </a:r>
            <a:r>
              <a:rPr lang="ru-RU" sz="1600" b="1" i="1" dirty="0"/>
              <a:t>игра на музыкальном инструменте</a:t>
            </a:r>
            <a:r>
              <a:rPr lang="ru-RU" sz="1600" i="1" dirty="0"/>
              <a:t> </a:t>
            </a:r>
            <a:r>
              <a:rPr lang="ru-RU" sz="1600" b="1" i="1" dirty="0"/>
              <a:t>и</a:t>
            </a:r>
            <a:r>
              <a:rPr lang="ru-RU" sz="1600" i="1" dirty="0"/>
              <a:t> </a:t>
            </a:r>
            <a:r>
              <a:rPr lang="ru-RU" sz="1600" b="1" i="1" dirty="0"/>
              <a:t>сольное пение)</a:t>
            </a:r>
            <a:r>
              <a:rPr lang="ru-RU" sz="1600" dirty="0"/>
              <a:t> абитуриент должен показать техническое мастерство игры на музыкальном инструменте, собственное прочтение музыкального произведения, продемонстрировать музыкальность, выразительность, понимание литературного и музыкального текста, а также стиля исполняемого произведения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r>
              <a:rPr lang="ru-RU" sz="1600" dirty="0" smtClean="0"/>
              <a:t> </a:t>
            </a:r>
            <a:r>
              <a:rPr lang="ru-RU" sz="1600" dirty="0"/>
              <a:t>У поступающего не должно быть устойчивых речевых дефектов. </a:t>
            </a:r>
            <a:endParaRPr lang="en-US" sz="1600" dirty="0" smtClean="0"/>
          </a:p>
          <a:p>
            <a:r>
              <a:rPr lang="ru-RU" sz="1600" dirty="0" smtClean="0"/>
              <a:t>Оценивается </a:t>
            </a:r>
            <a:r>
              <a:rPr lang="ru-RU" sz="1600" dirty="0"/>
              <a:t>качество голосового материала, музыкальность, чистота интонирования, артистичность.</a:t>
            </a:r>
          </a:p>
          <a:p>
            <a:r>
              <a:rPr lang="ru-RU" sz="1600" dirty="0"/>
              <a:t>Абитуриент имеет возможность набрать максимально 100 баллов.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2518" y="3250011"/>
            <a:ext cx="5414353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ru-RU" sz="1600" dirty="0"/>
              <a:t>На </a:t>
            </a:r>
            <a:r>
              <a:rPr lang="ru-RU" sz="1600" b="1" dirty="0"/>
              <a:t>2-м творческом испытании</a:t>
            </a:r>
            <a:r>
              <a:rPr lang="ru-RU" sz="1600" dirty="0"/>
              <a:t> (</a:t>
            </a:r>
            <a:r>
              <a:rPr lang="ru-RU" sz="1600" b="1" i="1" dirty="0"/>
              <a:t>сольфеджио и теория музыки</a:t>
            </a:r>
            <a:r>
              <a:rPr lang="ru-RU" sz="1600" dirty="0"/>
              <a:t>) абитуриент должен продемонстрировать мелодическую и гармоническую память, представление о ритмических соотношениях музыкальных звуков, о некоторых элементах музыкальной формы, а также ответить на вопросы комиссии по музыкально-теоретическим предметам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r>
              <a:rPr lang="ru-RU" sz="1600" dirty="0" smtClean="0"/>
              <a:t> </a:t>
            </a:r>
            <a:r>
              <a:rPr lang="ru-RU" sz="1600" dirty="0"/>
              <a:t>Цель собеседования — определить уровень теоретической подготовки абитуриента по профилю </a:t>
            </a:r>
            <a:r>
              <a:rPr lang="ru-RU" sz="1600" dirty="0" smtClean="0"/>
              <a:t>подготовки</a:t>
            </a:r>
            <a:endParaRPr lang="ru-RU" sz="1600" dirty="0"/>
          </a:p>
          <a:p>
            <a:r>
              <a:rPr lang="ru-RU" sz="1600" dirty="0"/>
              <a:t>Абитуриент имеет возможность набрать максимально 100 баллов.</a:t>
            </a:r>
          </a:p>
        </p:txBody>
      </p:sp>
    </p:spTree>
    <p:extLst>
      <p:ext uri="{BB962C8B-B14F-4D97-AF65-F5344CB8AC3E}">
        <p14:creationId xmlns:p14="http://schemas.microsoft.com/office/powerpoint/2010/main" val="4037733610"/>
      </p:ext>
    </p:extLst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328" y="1"/>
            <a:ext cx="11048214" cy="143691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ПРИЕМ НА ОБУЧЕНИЕ </a:t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ПРЕДЕЛАХ КВОТЫ ПРИЕМА НА ЦЕЛЕВОЕ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ОБУЧЕНИЕ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2169" y="1690688"/>
            <a:ext cx="10731631" cy="442730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dirty="0" smtClean="0"/>
              <a:t>сайт Абитуриент ТГПУ, раздел ЦЕЛЕВОЕ ОБУЧЕНИЕ: </a:t>
            </a:r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https://abiturient.tspu.edu.ru/pk2020/docs/target/</a:t>
            </a:r>
            <a:endParaRPr lang="ru-RU" sz="9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sz="8000" b="1" dirty="0" smtClean="0"/>
              <a:t>Преимущества для заказчика:</a:t>
            </a:r>
            <a:endParaRPr lang="ru-RU" sz="8000" dirty="0" smtClean="0"/>
          </a:p>
          <a:p>
            <a:r>
              <a:rPr lang="ru-RU" sz="8000" dirty="0" smtClean="0"/>
              <a:t>Самостоятельный отбор заказчиком претендентов для поступления</a:t>
            </a:r>
          </a:p>
          <a:p>
            <a:r>
              <a:rPr lang="ru-RU" sz="8000" dirty="0" smtClean="0"/>
              <a:t>Зачисление на бюджетные места  (т.е. без оплаты для заказчика и абитуриента) по отдельному конкурсу</a:t>
            </a:r>
          </a:p>
          <a:p>
            <a:r>
              <a:rPr lang="ru-RU" sz="8000" dirty="0" smtClean="0"/>
              <a:t>Обязательство выпускника отработать в организации  по окончании ТГПУ не менее </a:t>
            </a:r>
            <a:r>
              <a:rPr lang="ru-RU" sz="8000" b="1" dirty="0" smtClean="0"/>
              <a:t>3-х лет</a:t>
            </a:r>
            <a:endParaRPr lang="ru-RU" sz="8000" dirty="0" smtClean="0"/>
          </a:p>
          <a:p>
            <a:pPr marL="0" indent="0">
              <a:buNone/>
            </a:pPr>
            <a:r>
              <a:rPr lang="ru-RU" sz="8000" b="1" dirty="0" smtClean="0"/>
              <a:t>Преимущества для абитуриента:</a:t>
            </a:r>
            <a:endParaRPr lang="ru-RU" sz="8000" dirty="0" smtClean="0"/>
          </a:p>
          <a:p>
            <a:r>
              <a:rPr lang="ru-RU" sz="8000" dirty="0" smtClean="0"/>
              <a:t>Отдельный конкурс на бюджетные места</a:t>
            </a:r>
          </a:p>
          <a:p>
            <a:r>
              <a:rPr lang="ru-RU" sz="8000" dirty="0" smtClean="0"/>
              <a:t>Зачисление на места в рамках целевой квоты происходит до зачисления абитуриентов «первой волны» </a:t>
            </a:r>
          </a:p>
          <a:p>
            <a:r>
              <a:rPr lang="ru-RU" sz="8000" dirty="0" smtClean="0"/>
              <a:t>Гарантированное трудоустройство по окончании ТГПУ</a:t>
            </a:r>
          </a:p>
          <a:p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484067224"/>
      </p:ext>
    </p:extLst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43060"/>
            <a:ext cx="10515600" cy="933254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Алгоритм приема на целевое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2407"/>
            <a:ext cx="1069848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Оформление договора о целевом обучении (гражданин-заказчик) в 2 экземплярах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Заказчик:  государственные </a:t>
            </a:r>
            <a:r>
              <a:rPr lang="ru-RU" dirty="0"/>
              <a:t>и </a:t>
            </a:r>
            <a:r>
              <a:rPr lang="ru-RU" dirty="0" smtClean="0"/>
              <a:t>муниципальные учреждения (школы, колледжи, техникумы, детские сады, ДЮСШ  и др.)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Шаблон договора о целевом обучении на сайте Абитуриент ТГПУ: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https://abiturient.tspu.edu.ru/pk2020/docs/target/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4988" indent="-534988">
              <a:buFont typeface="+mj-lt"/>
              <a:buAutoNum type="arabicPeriod"/>
            </a:pPr>
            <a:r>
              <a:rPr lang="ru-RU" dirty="0" smtClean="0"/>
              <a:t> Предоставить договор (оригинал или заверенную  копию  договора) в Приемную комиссию ТГПУ в сроки подачи документов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597331"/>
      </p:ext>
    </p:extLst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302" y="0"/>
            <a:ext cx="10986742" cy="13255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Учет индивидуальных достижений поступающих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12796"/>
              </p:ext>
            </p:extLst>
          </p:nvPr>
        </p:nvGraphicFramePr>
        <p:xfrm>
          <a:off x="369659" y="1165906"/>
          <a:ext cx="11457884" cy="5347973"/>
        </p:xfrm>
        <a:graphic>
          <a:graphicData uri="http://schemas.openxmlformats.org/drawingml/2006/table">
            <a:tbl>
              <a:tblPr lastCol="1" bandRow="1">
                <a:tableStyleId>{5C22544A-7EE6-4342-B048-85BDC9FD1C3A}</a:tableStyleId>
              </a:tblPr>
              <a:tblGrid>
                <a:gridCol w="9028555">
                  <a:extLst>
                    <a:ext uri="{9D8B030D-6E8A-4147-A177-3AD203B41FA5}">
                      <a16:colId xmlns="" xmlns:a16="http://schemas.microsoft.com/office/drawing/2014/main" val="3100923119"/>
                    </a:ext>
                  </a:extLst>
                </a:gridCol>
                <a:gridCol w="2429329">
                  <a:extLst>
                    <a:ext uri="{9D8B030D-6E8A-4147-A177-3AD203B41FA5}">
                      <a16:colId xmlns="" xmlns:a16="http://schemas.microsoft.com/office/drawing/2014/main" val="3824030444"/>
                    </a:ext>
                  </a:extLst>
                </a:gridCol>
              </a:tblGrid>
              <a:tr h="6341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наличие золотого знака отличия «Готов к труду и обороне» (ГТО) и удостоверения к нему установленного образца</a:t>
                      </a:r>
                      <a:endParaRPr lang="ru-RU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</a:rPr>
                        <a:t>1 балл</a:t>
                      </a:r>
                      <a:endParaRPr lang="ru-RU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763976344"/>
                  </a:ext>
                </a:extLst>
              </a:tr>
              <a:tr h="70509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наличие аттестата о среднем общем образовании или диплома о среднем профессиональном образовании с отличием</a:t>
                      </a:r>
                      <a:endParaRPr lang="ru-RU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</a:rPr>
                        <a:t>4 балла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94137342"/>
                  </a:ext>
                </a:extLst>
              </a:tr>
              <a:tr h="76497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осуществление волонтерской (добровольческой) деятельности </a:t>
                      </a:r>
                      <a:r>
                        <a:rPr lang="ru-RU" sz="1800" dirty="0" smtClean="0">
                          <a:effectLst/>
                        </a:rPr>
                        <a:t>(личная книжка волонтера)</a:t>
                      </a:r>
                      <a:endParaRPr lang="ru-RU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</a:rPr>
                        <a:t>1 балл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47180306"/>
                  </a:ext>
                </a:extLst>
              </a:tr>
              <a:tr h="176376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участие </a:t>
                      </a:r>
                      <a:r>
                        <a:rPr lang="ru-RU" sz="1800" dirty="0">
                          <a:effectLst/>
                        </a:rPr>
                        <a:t>и (или) результаты участия поступающих в </a:t>
                      </a:r>
                      <a:r>
                        <a:rPr lang="ru-RU" sz="1800" dirty="0" smtClean="0">
                          <a:effectLst/>
                        </a:rPr>
                        <a:t>олимпиадах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ru-RU" sz="1800" dirty="0" smtClean="0"/>
                        <a:t>и иных интеллектуальных и (или) творческих конкурсах, в том числе участие в творческом конкурсе проекта ТГПУ «Открытый педагогический класс»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Перечень олимпиад школьников и их уровней на 2019/2020 учебный год: </a:t>
                      </a:r>
                      <a:r>
                        <a:rPr lang="en-US" sz="1800" dirty="0" smtClean="0">
                          <a:hlinkClick r:id="rId2"/>
                        </a:rPr>
                        <a:t>https://drive.google.com/file/d/15E65X2WKZgy6A67K2FuLWgQuxM6l5wTW/view</a:t>
                      </a:r>
                      <a:r>
                        <a:rPr lang="ru-RU" sz="1800" dirty="0" smtClean="0"/>
                        <a:t>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</a:rPr>
                        <a:t>2 балла 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81616572"/>
                  </a:ext>
                </a:extLst>
              </a:tr>
              <a:tr h="147996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оценка</a:t>
                      </a:r>
                      <a:r>
                        <a:rPr lang="ru-RU" sz="1800" dirty="0">
                          <a:effectLst/>
                        </a:rPr>
                        <a:t>, выставленная ТГПУ по результатам проверки </a:t>
                      </a:r>
                      <a:r>
                        <a:rPr lang="ru-RU" sz="1800" dirty="0" smtClean="0">
                          <a:effectLst/>
                        </a:rPr>
                        <a:t>  итогового </a:t>
                      </a:r>
                      <a:r>
                        <a:rPr lang="ru-RU" sz="1800" dirty="0">
                          <a:effectLst/>
                        </a:rPr>
                        <a:t>сочинения, являющегося условием допуска к государственной </a:t>
                      </a:r>
                      <a:r>
                        <a:rPr lang="ru-RU" sz="1800" dirty="0" smtClean="0">
                          <a:effectLst/>
                        </a:rPr>
                        <a:t>итоговой аттестации </a:t>
                      </a:r>
                      <a:r>
                        <a:rPr lang="ru-RU" sz="1800" dirty="0">
                          <a:effectLst/>
                        </a:rPr>
                        <a:t>по образовательным программам среднего общего образования</a:t>
                      </a:r>
                      <a:endParaRPr lang="ru-RU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</a:rPr>
                        <a:t>2 балла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703191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032084"/>
      </p:ext>
    </p:extLst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691" y="112542"/>
            <a:ext cx="11549575" cy="703384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Минимальное количество баллов, подтверждающее успешное прохождение вступительных испытаний 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 2020-2021 учебном году 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11447"/>
              </p:ext>
            </p:extLst>
          </p:nvPr>
        </p:nvGraphicFramePr>
        <p:xfrm>
          <a:off x="351692" y="666290"/>
          <a:ext cx="11549575" cy="5859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6215">
                  <a:extLst>
                    <a:ext uri="{9D8B030D-6E8A-4147-A177-3AD203B41FA5}">
                      <a16:colId xmlns="" xmlns:a16="http://schemas.microsoft.com/office/drawing/2014/main" val="919497592"/>
                    </a:ext>
                  </a:extLst>
                </a:gridCol>
                <a:gridCol w="2633360">
                  <a:extLst>
                    <a:ext uri="{9D8B030D-6E8A-4147-A177-3AD203B41FA5}">
                      <a16:colId xmlns="" xmlns:a16="http://schemas.microsoft.com/office/drawing/2014/main" val="3590582665"/>
                    </a:ext>
                  </a:extLst>
                </a:gridCol>
              </a:tblGrid>
              <a:tr h="37530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Вступительное испытание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Кол-во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887200196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Русский язык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74145626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Русский язык (только 44.03.05 Педагогическое образование (с двумя профилями подготовки))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44 балла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1658762140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Обществознание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44 балла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716066696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Математика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39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3973830838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Биология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2242111020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История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2636081919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Иностранный язык (английский язык, немецкий язык, французский язык, испанский язык, китайский язык)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873414"/>
                  </a:ext>
                </a:extLst>
              </a:tr>
              <a:tr h="375307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Информатика и информационно-коммуникационные технологии (ИКТ)</a:t>
                      </a: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42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2928492838"/>
                  </a:ext>
                </a:extLst>
              </a:tr>
              <a:tr h="480312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1-е профессиональное вступительное испытание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2-е профессиональное вступительное </a:t>
                      </a:r>
                      <a:r>
                        <a:rPr lang="ru-RU" sz="1400" dirty="0" smtClean="0">
                          <a:effectLst/>
                        </a:rPr>
                        <a:t>испытание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2877173250"/>
                  </a:ext>
                </a:extLst>
              </a:tr>
              <a:tr h="2436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</a:rPr>
                        <a:t>Собеседование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2031376012"/>
                  </a:ext>
                </a:extLst>
              </a:tr>
              <a:tr h="243641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Профессиональное вступительное испытание (</a:t>
                      </a:r>
                      <a:r>
                        <a:rPr lang="ru-RU" sz="1400" dirty="0" smtClean="0">
                          <a:effectLst/>
                        </a:rPr>
                        <a:t>рисунок)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3033971525"/>
                  </a:ext>
                </a:extLst>
              </a:tr>
              <a:tr h="480312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1-е творческое вступительное испытание (рисунок)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2-е творческое вступительное испытание (живопись, </a:t>
                      </a:r>
                      <a:r>
                        <a:rPr lang="ru-RU" sz="1400" dirty="0" smtClean="0">
                          <a:effectLst/>
                        </a:rPr>
                        <a:t>композиция)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879956180"/>
                  </a:ext>
                </a:extLst>
              </a:tr>
              <a:tr h="480312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1-е творческое вступительное испытание (классический и народный танец)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2-е творческое вступительное испытание (современный танец, композиция и постановка </a:t>
                      </a:r>
                      <a:r>
                        <a:rPr lang="ru-RU" sz="1400" dirty="0" smtClean="0">
                          <a:effectLst/>
                        </a:rPr>
                        <a:t>танца)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3605810961"/>
                  </a:ext>
                </a:extLst>
              </a:tr>
              <a:tr h="480312">
                <a:tc>
                  <a:txBody>
                    <a:bodyPr/>
                    <a:lstStyle/>
                    <a:p>
                      <a:r>
                        <a:rPr lang="ru-RU" sz="1400" dirty="0">
                          <a:effectLst/>
                        </a:rPr>
                        <a:t>1-е творческое вступительное испытание (музыкальный инструмент и сольное пение)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2-е творческое вступительное испытание (сольфеджио и теория </a:t>
                      </a:r>
                      <a:r>
                        <a:rPr lang="ru-RU" sz="1400" dirty="0" smtClean="0">
                          <a:effectLst/>
                        </a:rPr>
                        <a:t>музыки)</a:t>
                      </a:r>
                      <a:endParaRPr lang="ru-RU" sz="1400" dirty="0">
                        <a:effectLst/>
                      </a:endParaRPr>
                    </a:p>
                  </a:txBody>
                  <a:tcPr marL="7180" marR="7180" marT="3590" marB="35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40 баллов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40 баллов</a:t>
                      </a:r>
                    </a:p>
                  </a:txBody>
                  <a:tcPr marL="7180" marR="7180" marT="3590" marB="3590" anchor="ctr"/>
                </a:tc>
                <a:extLst>
                  <a:ext uri="{0D108BD9-81ED-4DB2-BD59-A6C34878D82A}">
                    <a16:rowId xmlns="" xmlns:a16="http://schemas.microsoft.com/office/drawing/2014/main" val="412807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09527"/>
      </p:ext>
    </p:extLst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889" y="0"/>
            <a:ext cx="10759911" cy="146115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Сроки подачи документов для поступающих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ТГПУ на очную форму обучения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7584" y="1825625"/>
            <a:ext cx="10656216" cy="435133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лиц, поступающих на обучение по направлениям подготовки, при приеме на которые проводятся дополнительные вступительные испытания творческой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(или) профессиональной направленности,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 июня до 13 июля 2020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лиц, поступающих по результатам вступительных испытаний, проводимых ТГПУ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самостоятельно,</a:t>
            </a: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 июня до 13 июля 2020 года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лиц, поступающих только по результатам ЕГЭ,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 июня до 26 июля 2020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440456"/>
      </p:ext>
    </p:extLst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948609" cy="6857999"/>
          </a:xfr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Сайт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</a:t>
            </a:r>
            <a:r>
              <a:rPr lang="ru-RU" sz="40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битуриент</a:t>
            </a: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ТГПУ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hlinkClick r:id="rId3" action="ppaction://hlinkfile"/>
              </a:rPr>
              <a:t>abiturient.tspu.edu.ru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609" y="0"/>
            <a:ext cx="92433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9921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688" y="242577"/>
            <a:ext cx="105156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Контакты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2068"/>
            <a:ext cx="10515600" cy="50212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800" dirty="0" smtClean="0"/>
              <a:t>Ответственный секретарь Приемной комиссии ТГПУ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i="1" dirty="0" smtClean="0"/>
              <a:t>Печенкина Татьяна Иннокентьевна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ru-RU" sz="1800" dirty="0" smtClean="0"/>
              <a:t>тел.: (382-2) 311-411 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800" dirty="0" smtClean="0"/>
              <a:t>Приемная комиссия: 634061, г. Томск, Киевская ул., 60, </a:t>
            </a:r>
            <a:r>
              <a:rPr lang="ru-RU" sz="1800" dirty="0" err="1" smtClean="0"/>
              <a:t>каб</a:t>
            </a:r>
            <a:r>
              <a:rPr lang="ru-RU" sz="1800" dirty="0" smtClean="0"/>
              <a:t>. 209 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тел.: (382-2) 311-411 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тел.: (382-2)311-412 </a:t>
            </a:r>
            <a:r>
              <a:rPr lang="ru-RU" sz="1800" i="1" dirty="0" smtClean="0"/>
              <a:t>(для поступающих на платную основу обучения)</a:t>
            </a:r>
            <a:br>
              <a:rPr lang="ru-RU" sz="1800" i="1" dirty="0" smtClean="0"/>
            </a:br>
            <a:r>
              <a:rPr lang="ru-RU" sz="1800" dirty="0" smtClean="0"/>
              <a:t>E-</a:t>
            </a:r>
            <a:r>
              <a:rPr lang="ru-RU" sz="1800" dirty="0" err="1" smtClean="0"/>
              <a:t>mail</a:t>
            </a:r>
            <a:r>
              <a:rPr lang="ru-RU" sz="1800" dirty="0" smtClean="0"/>
              <a:t>: </a:t>
            </a:r>
            <a:r>
              <a:rPr lang="ru-RU" sz="1800" dirty="0" smtClean="0">
                <a:hlinkClick r:id="rId2"/>
              </a:rPr>
              <a:t>pktspu@tspu.edu.ru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E-</a:t>
            </a:r>
            <a:r>
              <a:rPr lang="ru-RU" sz="1800" dirty="0" err="1" smtClean="0"/>
              <a:t>mail</a:t>
            </a:r>
            <a:r>
              <a:rPr lang="ru-RU" sz="1800" dirty="0"/>
              <a:t>: </a:t>
            </a: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</a:rPr>
              <a:t>priem@tspu.edu.ru</a:t>
            </a:r>
            <a:r>
              <a:rPr lang="ru-RU" sz="1800" u="sng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sz="1800" i="1" dirty="0" smtClean="0"/>
              <a:t>(только для подачи документов в электронном виде)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800" dirty="0" smtClean="0"/>
              <a:t>Официальный </a:t>
            </a:r>
            <a:r>
              <a:rPr lang="ru-RU" sz="1800" dirty="0"/>
              <a:t>сайт Томского </a:t>
            </a:r>
            <a:r>
              <a:rPr lang="ru-RU" sz="1800" dirty="0" smtClean="0"/>
              <a:t>государственного педагогического </a:t>
            </a:r>
            <a:r>
              <a:rPr lang="ru-RU" sz="1800" dirty="0"/>
              <a:t>университета</a:t>
            </a:r>
            <a:br>
              <a:rPr lang="ru-RU" sz="1800" dirty="0"/>
            </a:br>
            <a:r>
              <a:rPr lang="ru-RU" sz="1800" dirty="0">
                <a:hlinkClick r:id="rId3"/>
              </a:rPr>
              <a:t>http://www.tspu.edu.ru</a:t>
            </a:r>
            <a:endParaRPr lang="ru-RU" sz="1800" dirty="0"/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800" dirty="0" smtClean="0"/>
              <a:t>Сайт </a:t>
            </a:r>
            <a:r>
              <a:rPr lang="ru-RU" sz="1800" dirty="0"/>
              <a:t>"Абитуриент ТГПУ"</a:t>
            </a:r>
            <a:br>
              <a:rPr lang="ru-RU" sz="1800" dirty="0"/>
            </a:br>
            <a:r>
              <a:rPr lang="ru-RU" sz="1800" dirty="0">
                <a:hlinkClick r:id="rId4"/>
              </a:rPr>
              <a:t>http://abiturient.tspu.edu.ru</a:t>
            </a:r>
            <a:r>
              <a:rPr lang="ru-RU" sz="1800" dirty="0" smtClean="0">
                <a:hlinkClick r:id="rId4"/>
              </a:rPr>
              <a:t>/</a:t>
            </a:r>
            <a:endParaRPr lang="ru-RU" sz="1800" dirty="0" smtClean="0"/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800" dirty="0" smtClean="0"/>
              <a:t>Сайт познавательной академии «Успех»</a:t>
            </a:r>
            <a:br>
              <a:rPr lang="ru-RU" sz="1800" dirty="0" smtClean="0"/>
            </a:br>
            <a:r>
              <a:rPr lang="en-US" sz="1800" u="sng" dirty="0">
                <a:solidFill>
                  <a:schemeClr val="accent1">
                    <a:lumMod val="75000"/>
                  </a:schemeClr>
                </a:solidFill>
                <a:hlinkClick r:id="rId5"/>
              </a:rPr>
              <a:t>https://</a:t>
            </a: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uspeh.tspu.ru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сетевой образовательный проект </a:t>
            </a:r>
            <a:r>
              <a:rPr lang="ru-RU" sz="1800" dirty="0"/>
              <a:t>ТГПУ «Открытый педагогический </a:t>
            </a:r>
            <a:r>
              <a:rPr lang="ru-RU" sz="1800" dirty="0" smtClean="0"/>
              <a:t>класс»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</a:rPr>
              <a:t>https</a:t>
            </a:r>
            <a:r>
              <a:rPr lang="en-US" sz="1800" u="sng" dirty="0">
                <a:solidFill>
                  <a:schemeClr val="accent1">
                    <a:lumMod val="75000"/>
                  </a:schemeClr>
                </a:solidFill>
              </a:rPr>
              <a:t>://uspeh.tspu.ru/pedagogicheskie-klassy.html</a:t>
            </a:r>
            <a:endParaRPr lang="ru-RU" sz="1800" dirty="0">
              <a:latin typeface="Candara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99549438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328" y="462641"/>
            <a:ext cx="5725886" cy="6008915"/>
          </a:xfrm>
        </p:spPr>
        <p:txBody>
          <a:bodyPr>
            <a:noAutofit/>
          </a:bodyPr>
          <a:lstStyle/>
          <a:p>
            <a:r>
              <a:rPr lang="ru-RU" sz="2400" dirty="0">
                <a:ea typeface="Times New Roman" panose="02020603050405020304" pitchFamily="18" charset="0"/>
              </a:rPr>
              <a:t>Поступающий </a:t>
            </a:r>
            <a:r>
              <a:rPr lang="ru-RU" sz="2400" dirty="0" smtClean="0">
                <a:ea typeface="Times New Roman" panose="02020603050405020304" pitchFamily="18" charset="0"/>
              </a:rPr>
              <a:t>вправе </a:t>
            </a:r>
            <a:r>
              <a:rPr lang="ru-RU" sz="2400" dirty="0">
                <a:ea typeface="Times New Roman" panose="02020603050405020304" pitchFamily="18" charset="0"/>
              </a:rPr>
              <a:t>подать заявление (заявления) о приеме одновременно </a:t>
            </a:r>
            <a:r>
              <a:rPr lang="ru-RU" sz="2400" dirty="0" smtClean="0"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a typeface="Times New Roman" panose="02020603050405020304" pitchFamily="18" charset="0"/>
              </a:rPr>
            </a:br>
            <a:r>
              <a:rPr lang="ru-RU" sz="2400" dirty="0" smtClean="0">
                <a:ea typeface="Times New Roman" panose="02020603050405020304" pitchFamily="18" charset="0"/>
              </a:rPr>
              <a:t>не </a:t>
            </a:r>
            <a:r>
              <a:rPr lang="ru-RU" sz="2400" dirty="0">
                <a:ea typeface="Times New Roman" panose="02020603050405020304" pitchFamily="18" charset="0"/>
              </a:rPr>
              <a:t>более чем в </a:t>
            </a:r>
            <a:r>
              <a:rPr lang="ru-RU" sz="2400" b="1" dirty="0">
                <a:ea typeface="Times New Roman" panose="02020603050405020304" pitchFamily="18" charset="0"/>
              </a:rPr>
              <a:t>5</a:t>
            </a:r>
            <a:r>
              <a:rPr lang="ru-RU" sz="2400" dirty="0"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ea typeface="Times New Roman" panose="02020603050405020304" pitchFamily="18" charset="0"/>
              </a:rPr>
              <a:t>вузов.</a:t>
            </a:r>
          </a:p>
          <a:p>
            <a:r>
              <a:rPr lang="ru-RU" sz="2400" dirty="0" smtClean="0">
                <a:ea typeface="Times New Roman" panose="02020603050405020304" pitchFamily="18" charset="0"/>
              </a:rPr>
              <a:t>Поступающий </a:t>
            </a:r>
            <a:r>
              <a:rPr lang="ru-RU" sz="2400" dirty="0">
                <a:ea typeface="Times New Roman" panose="02020603050405020304" pitchFamily="18" charset="0"/>
              </a:rPr>
              <a:t>в ТГПУ на первый курс вправе подать заявления и участвовать в конкурсе одновременно не более чем по </a:t>
            </a:r>
            <a:r>
              <a:rPr lang="ru-RU" sz="2400" b="1" dirty="0">
                <a:ea typeface="Times New Roman" panose="02020603050405020304" pitchFamily="18" charset="0"/>
              </a:rPr>
              <a:t>3</a:t>
            </a:r>
            <a:r>
              <a:rPr lang="ru-RU" sz="2400" dirty="0">
                <a:ea typeface="Times New Roman" panose="02020603050405020304" pitchFamily="18" charset="0"/>
              </a:rPr>
              <a:t> направлениям подготовки (специальностям</a:t>
            </a:r>
            <a:r>
              <a:rPr lang="ru-RU" sz="2400" dirty="0" smtClean="0">
                <a:ea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</a:rPr>
              <a:t>При этом поступающий вправе подать такое заявление одновременно на различные формы получения </a:t>
            </a:r>
            <a:r>
              <a:rPr lang="ru-RU" sz="2400" dirty="0" smtClean="0">
                <a:ea typeface="Times New Roman" panose="02020603050405020304" pitchFamily="18" charset="0"/>
              </a:rPr>
              <a:t>образования (</a:t>
            </a:r>
            <a:r>
              <a:rPr lang="ru-RU" sz="2400" i="1" dirty="0" smtClean="0">
                <a:ea typeface="Times New Roman" panose="02020603050405020304" pitchFamily="18" charset="0"/>
              </a:rPr>
              <a:t>очную, заочную</a:t>
            </a:r>
            <a:r>
              <a:rPr lang="ru-RU" sz="2400" dirty="0" smtClean="0">
                <a:ea typeface="Times New Roman" panose="02020603050405020304" pitchFamily="18" charset="0"/>
              </a:rPr>
              <a:t>), </a:t>
            </a:r>
            <a:r>
              <a:rPr lang="ru-RU" sz="2400" dirty="0">
                <a:ea typeface="Times New Roman" panose="02020603050405020304" pitchFamily="18" charset="0"/>
              </a:rPr>
              <a:t>а также одновременно на места финансируемые из бюджетных ассигнований федерального бюджета и на места по договорам с оплатой стоимости обучения</a:t>
            </a:r>
            <a:endParaRPr lang="ru-RU" sz="24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6123214" y="207390"/>
            <a:ext cx="5885261" cy="6650610"/>
            <a:chOff x="6123214" y="207390"/>
            <a:chExt cx="5885261" cy="6650610"/>
          </a:xfrm>
        </p:grpSpPr>
        <mc:AlternateContent xmlns:mc="http://schemas.openxmlformats.org/markup-compatibility/2006">
          <mc:Choice xmlns="" xmlns:cx="http://schemas.microsoft.com/office/drawing/2014/chartex" Requires="cx">
            <p:graphicFrame>
              <p:nvGraphicFramePr>
                <p:cNvPr id="7" name="Диаграмма 6"/>
                <p:cNvGraphicFramePr/>
                <p:nvPr>
                  <p:extLst>
                    <p:ext uri="{D42A27DB-BD31-4B8C-83A1-F6EECF244321}">
                      <p14:modId xmlns:p14="http://schemas.microsoft.com/office/powerpoint/2010/main" val="2428947415"/>
                    </p:ext>
                  </p:extLst>
                </p:nvPr>
              </p:nvGraphicFramePr>
              <p:xfrm>
                <a:off x="6123214" y="207390"/>
                <a:ext cx="5885261" cy="6650610"/>
              </p:xfrm>
              <a:graphic>
                <a:graphicData uri="http://schemas.microsoft.com/office/drawing/2014/chartex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>
            <p:pic>
              <p:nvPicPr>
                <p:cNvPr id="7" name="Диаграмма 6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23214" y="207390"/>
                  <a:ext cx="5885261" cy="665061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8248454" y="3100160"/>
              <a:ext cx="16496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800" b="1" dirty="0" smtClean="0"/>
                <a:t>ТГПУ</a:t>
              </a:r>
              <a:endParaRPr lang="ru-RU" sz="4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85117031"/>
      </p:ext>
    </p:extLst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380162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017" y="1481875"/>
            <a:ext cx="4591413" cy="163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87035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195" y="1"/>
            <a:ext cx="10863605" cy="148943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Вступительные испытания в ТГПУ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973015"/>
              </p:ext>
            </p:extLst>
          </p:nvPr>
        </p:nvGraphicFramePr>
        <p:xfrm>
          <a:off x="490195" y="1489434"/>
          <a:ext cx="11283882" cy="472191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761294">
                  <a:extLst>
                    <a:ext uri="{9D8B030D-6E8A-4147-A177-3AD203B41FA5}">
                      <a16:colId xmlns="" xmlns:a16="http://schemas.microsoft.com/office/drawing/2014/main" val="762957349"/>
                    </a:ext>
                  </a:extLst>
                </a:gridCol>
                <a:gridCol w="3761294">
                  <a:extLst>
                    <a:ext uri="{9D8B030D-6E8A-4147-A177-3AD203B41FA5}">
                      <a16:colId xmlns="" xmlns:a16="http://schemas.microsoft.com/office/drawing/2014/main" val="2389502838"/>
                    </a:ext>
                  </a:extLst>
                </a:gridCol>
                <a:gridCol w="3761294">
                  <a:extLst>
                    <a:ext uri="{9D8B030D-6E8A-4147-A177-3AD203B41FA5}">
                      <a16:colId xmlns="" xmlns:a16="http://schemas.microsoft.com/office/drawing/2014/main" val="1389960344"/>
                    </a:ext>
                  </a:extLst>
                </a:gridCol>
              </a:tblGrid>
              <a:tr h="30411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Форма экзамена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Уровень образования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Место сдачи экзамена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03835365"/>
                  </a:ext>
                </a:extLst>
              </a:tr>
              <a:tr h="760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 форме ЕГЭ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(действительны 4 года)</a:t>
                      </a:r>
                      <a:endParaRPr lang="ru-RU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  <a:p>
                      <a:pPr algn="ctr"/>
                      <a:r>
                        <a:rPr lang="ru-RU" sz="1800" dirty="0" smtClean="0"/>
                        <a:t>На базе общего среднего образования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школы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7019902"/>
                  </a:ext>
                </a:extLst>
              </a:tr>
              <a:tr h="18657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дополнительные вступительные испытания творческой или профессиональной направленности (профессиональное испытание, собеседование, творческое испытание)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вуз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5130335"/>
                  </a:ext>
                </a:extLst>
              </a:tr>
              <a:tr h="988365">
                <a:tc rowSpan="2">
                  <a:txBody>
                    <a:bodyPr/>
                    <a:lstStyle/>
                    <a:p>
                      <a:r>
                        <a:rPr lang="ru-RU" sz="1800" kern="1200" dirty="0" smtClean="0">
                          <a:effectLst/>
                        </a:rPr>
                        <a:t>вступительных испытаний, проводимых ТГПУ самостоятельно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На базе общего среднего образования</a:t>
                      </a:r>
                    </a:p>
                    <a:p>
                      <a:pPr lvl="0" algn="ctr"/>
                      <a:r>
                        <a:rPr lang="ru-RU" sz="1800" kern="1200" dirty="0" smtClean="0">
                          <a:effectLst/>
                        </a:rPr>
                        <a:t>(иностранные граждане)</a:t>
                      </a:r>
                      <a:endParaRPr lang="ru-RU" sz="18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вуз</a:t>
                      </a:r>
                    </a:p>
                    <a:p>
                      <a:pPr algn="ctr"/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50338844"/>
                  </a:ext>
                </a:extLst>
              </a:tr>
              <a:tr h="74179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 базе высшего или среднего профессионального образования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вуз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5507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562653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315" y="365125"/>
            <a:ext cx="11085921" cy="24346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ДОПОЛНИТЕЛЬНЫЕ ВСТУПИТЕЛЬНЫЕ ИСПЫТАНИЯ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ТВОРЧЕСКОЙ 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(ИЛИ) ПРОФЕССИОНАЛЬНОЙ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НАПРАВЛЕННОСТИ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76833"/>
            <a:ext cx="10515600" cy="30001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творческие и (или) </a:t>
            </a:r>
            <a:r>
              <a:rPr lang="ru-RU" b="1" dirty="0" smtClean="0"/>
              <a:t>профессиональные испытания 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проводятся  </a:t>
            </a:r>
            <a:r>
              <a:rPr lang="ru-RU" dirty="0"/>
              <a:t>не по предметам ЕГЭ, они нужны для того,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чтобы </a:t>
            </a:r>
            <a:r>
              <a:rPr lang="ru-RU" dirty="0"/>
              <a:t>определить уровень художественных способностей, психологической или физической подготовленности абитуриентов некоторых направлений; такие внутренние экзамены называют дополнительными вступительными </a:t>
            </a:r>
            <a:r>
              <a:rPr lang="ru-RU" dirty="0" smtClean="0"/>
              <a:t>испытаниями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578720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85361"/>
            <a:ext cx="10515600" cy="37235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Если в перечне вступительных испытаний  на направления (специальности) в вузе есть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МАТЕМАТИКА</a:t>
            </a:r>
            <a:r>
              <a:rPr lang="ru-RU" sz="4400" dirty="0" smtClean="0"/>
              <a:t>, то необходимо сдать ЕГЭ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профильного уровня</a:t>
            </a: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ВАЖНО!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107684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51541" y="365125"/>
            <a:ext cx="10972799" cy="13255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 </a:t>
            </a:r>
            <a: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БИОЛОГО-ХИМИЧЕСКИЙ ФАКУЛЬТЕТ (БХФ)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Объект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7179198"/>
              </p:ext>
            </p:extLst>
          </p:nvPr>
        </p:nvGraphicFramePr>
        <p:xfrm>
          <a:off x="551543" y="1690689"/>
          <a:ext cx="10972799" cy="35034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058164">
                  <a:extLst>
                    <a:ext uri="{9D8B030D-6E8A-4147-A177-3AD203B41FA5}">
                      <a16:colId xmlns="" xmlns:a16="http://schemas.microsoft.com/office/drawing/2014/main" val="875629015"/>
                    </a:ext>
                  </a:extLst>
                </a:gridCol>
                <a:gridCol w="1065229">
                  <a:extLst>
                    <a:ext uri="{9D8B030D-6E8A-4147-A177-3AD203B41FA5}">
                      <a16:colId xmlns="" xmlns:a16="http://schemas.microsoft.com/office/drawing/2014/main" val="3606294235"/>
                    </a:ext>
                  </a:extLst>
                </a:gridCol>
                <a:gridCol w="1527142">
                  <a:extLst>
                    <a:ext uri="{9D8B030D-6E8A-4147-A177-3AD203B41FA5}">
                      <a16:colId xmlns="" xmlns:a16="http://schemas.microsoft.com/office/drawing/2014/main" val="1546063632"/>
                    </a:ext>
                  </a:extLst>
                </a:gridCol>
                <a:gridCol w="784603">
                  <a:extLst>
                    <a:ext uri="{9D8B030D-6E8A-4147-A177-3AD203B41FA5}">
                      <a16:colId xmlns="" xmlns:a16="http://schemas.microsoft.com/office/drawing/2014/main" val="3035744111"/>
                    </a:ext>
                  </a:extLst>
                </a:gridCol>
                <a:gridCol w="836808">
                  <a:extLst>
                    <a:ext uri="{9D8B030D-6E8A-4147-A177-3AD203B41FA5}">
                      <a16:colId xmlns="" xmlns:a16="http://schemas.microsoft.com/office/drawing/2014/main" val="616192584"/>
                    </a:ext>
                  </a:extLst>
                </a:gridCol>
                <a:gridCol w="2700853">
                  <a:extLst>
                    <a:ext uri="{9D8B030D-6E8A-4147-A177-3AD203B41FA5}">
                      <a16:colId xmlns="" xmlns:a16="http://schemas.microsoft.com/office/drawing/2014/main" val="2493419443"/>
                    </a:ext>
                  </a:extLst>
                </a:gridCol>
              </a:tblGrid>
              <a:tr h="1179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Кол-во бюджетных мест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0981502"/>
                  </a:ext>
                </a:extLst>
              </a:tr>
              <a:tr h="116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Биология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Химия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Биология</a:t>
                      </a:r>
                      <a:r>
                        <a:rPr lang="en-US" sz="1800" dirty="0" smtClean="0">
                          <a:effectLst/>
                        </a:rPr>
                        <a:t>*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Русский </a:t>
                      </a:r>
                      <a:r>
                        <a:rPr lang="ru-RU" sz="1800" dirty="0">
                          <a:effectLst/>
                        </a:rPr>
                        <a:t>язык </a:t>
                      </a:r>
                      <a:endParaRPr lang="ru-RU" sz="1800" dirty="0" smtClean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25040808"/>
                  </a:ext>
                </a:extLst>
              </a:tr>
              <a:tr h="116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Биология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География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3996524"/>
                  </a:ext>
                </a:extLst>
              </a:tr>
            </a:tbl>
          </a:graphicData>
        </a:graphic>
      </p:graphicFrame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990850" y="3079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1542" y="5657671"/>
            <a:ext cx="1097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dirty="0"/>
              <a:t>* Профильные вступительные испытания </a:t>
            </a:r>
            <a:r>
              <a:rPr lang="ru-RU" b="1" dirty="0"/>
              <a:t>выделены</a:t>
            </a:r>
            <a:r>
              <a:rPr lang="ru-RU" dirty="0"/>
              <a:t> (при равенстве суммы конкурсных баллов  при формировании списков поступающих и зачислении на обучение преимущество получает абитуриент с большим количеством баллов по профильному испытанию)</a:t>
            </a:r>
          </a:p>
          <a:p>
            <a:pPr lvl="0" algn="just"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7331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371" y="365125"/>
            <a:ext cx="10976429" cy="1325563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 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ФАКУЛЬТЕТ ИНОСТРАННЫХ ЯЗЫКОВ (ФИЯ)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68411"/>
              </p:ext>
            </p:extLst>
          </p:nvPr>
        </p:nvGraphicFramePr>
        <p:xfrm>
          <a:off x="565608" y="1690688"/>
          <a:ext cx="11001080" cy="481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7957">
                  <a:extLst>
                    <a:ext uri="{9D8B030D-6E8A-4147-A177-3AD203B41FA5}">
                      <a16:colId xmlns="" xmlns:a16="http://schemas.microsoft.com/office/drawing/2014/main" val="1412082266"/>
                    </a:ext>
                  </a:extLst>
                </a:gridCol>
                <a:gridCol w="1061868">
                  <a:extLst>
                    <a:ext uri="{9D8B030D-6E8A-4147-A177-3AD203B41FA5}">
                      <a16:colId xmlns="" xmlns:a16="http://schemas.microsoft.com/office/drawing/2014/main" val="3735276850"/>
                    </a:ext>
                  </a:extLst>
                </a:gridCol>
                <a:gridCol w="1509954">
                  <a:extLst>
                    <a:ext uri="{9D8B030D-6E8A-4147-A177-3AD203B41FA5}">
                      <a16:colId xmlns="" xmlns:a16="http://schemas.microsoft.com/office/drawing/2014/main" val="4272733650"/>
                    </a:ext>
                  </a:extLst>
                </a:gridCol>
                <a:gridCol w="917783">
                  <a:extLst>
                    <a:ext uri="{9D8B030D-6E8A-4147-A177-3AD203B41FA5}">
                      <a16:colId xmlns="" xmlns:a16="http://schemas.microsoft.com/office/drawing/2014/main" val="1637554747"/>
                    </a:ext>
                  </a:extLst>
                </a:gridCol>
                <a:gridCol w="917783">
                  <a:extLst>
                    <a:ext uri="{9D8B030D-6E8A-4147-A177-3AD203B41FA5}">
                      <a16:colId xmlns="" xmlns:a16="http://schemas.microsoft.com/office/drawing/2014/main" val="2704906850"/>
                    </a:ext>
                  </a:extLst>
                </a:gridCol>
                <a:gridCol w="2275735">
                  <a:extLst>
                    <a:ext uri="{9D8B030D-6E8A-4147-A177-3AD203B41FA5}">
                      <a16:colId xmlns="" xmlns:a16="http://schemas.microsoft.com/office/drawing/2014/main" val="349913741"/>
                    </a:ext>
                  </a:extLst>
                </a:gridCol>
              </a:tblGrid>
              <a:tr h="919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направленность (профиль/профили)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Квалификация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Срок обучения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noProof="0" dirty="0" smtClean="0"/>
                        <a:t>Кол-во бюджетных мест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Вступительные испытания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4546075"/>
                  </a:ext>
                </a:extLst>
              </a:tr>
              <a:tr h="689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Педагогическое образование (с двумя профилями подготовки), «</a:t>
                      </a:r>
                      <a:r>
                        <a:rPr lang="ru-RU" sz="1400" b="1" dirty="0"/>
                        <a:t>Иностранный (английский) язык</a:t>
                      </a:r>
                      <a:r>
                        <a:rPr lang="ru-RU" sz="1400" dirty="0"/>
                        <a:t>»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и </a:t>
                      </a:r>
                      <a:r>
                        <a:rPr lang="ru-RU" sz="1400" dirty="0"/>
                        <a:t>«</a:t>
                      </a:r>
                      <a:r>
                        <a:rPr lang="ru-RU" sz="1400" b="1" dirty="0"/>
                        <a:t>Иностранный (немецкий) язык</a:t>
                      </a:r>
                      <a:r>
                        <a:rPr lang="ru-RU" sz="1400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44.03.05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5 лет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 smtClean="0"/>
                        <a:t>Иностранный язык</a:t>
                      </a:r>
                      <a:br>
                        <a:rPr lang="ru-RU" sz="1800" b="1" dirty="0" smtClean="0"/>
                      </a:br>
                      <a:r>
                        <a:rPr lang="ru-RU" sz="1800" dirty="0" smtClean="0"/>
                        <a:t>(</a:t>
                      </a:r>
                      <a:r>
                        <a:rPr lang="ru-RU" sz="1800" i="1" dirty="0" smtClean="0"/>
                        <a:t>английский язык, </a:t>
                      </a:r>
                      <a:br>
                        <a:rPr lang="ru-RU" sz="1800" i="1" dirty="0" smtClean="0"/>
                      </a:br>
                      <a:r>
                        <a:rPr lang="ru-RU" sz="1800" i="1" dirty="0" smtClean="0"/>
                        <a:t>немецкий язык, французский язык, испанский язык </a:t>
                      </a:r>
                      <a:br>
                        <a:rPr lang="ru-RU" sz="1800" i="1" dirty="0" smtClean="0"/>
                      </a:br>
                      <a:r>
                        <a:rPr lang="ru-RU" sz="1800" i="1" dirty="0" smtClean="0"/>
                        <a:t>или китайский язык</a:t>
                      </a:r>
                      <a:r>
                        <a:rPr lang="ru-RU" sz="1800" dirty="0" smtClean="0"/>
                        <a:t>)</a:t>
                      </a:r>
                      <a:endParaRPr lang="ru-RU" sz="1800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/>
                        <a:t>Русский </a:t>
                      </a:r>
                      <a:r>
                        <a:rPr lang="ru-RU" sz="1800" dirty="0"/>
                        <a:t>язык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/>
                        <a:t>Обществознание</a:t>
                      </a:r>
                      <a:endParaRPr lang="ru-RU" sz="18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045881345"/>
                  </a:ext>
                </a:extLst>
              </a:tr>
              <a:tr h="712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Педагогическое образование (с двумя профилями подготовки), «</a:t>
                      </a:r>
                      <a:r>
                        <a:rPr lang="ru-RU" sz="1400" b="1" dirty="0"/>
                        <a:t>Иностранный (английский) язык</a:t>
                      </a:r>
                      <a:r>
                        <a:rPr lang="ru-RU" sz="1400" dirty="0"/>
                        <a:t>»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и </a:t>
                      </a:r>
                      <a:r>
                        <a:rPr lang="ru-RU" sz="1400" dirty="0"/>
                        <a:t>«</a:t>
                      </a:r>
                      <a:r>
                        <a:rPr lang="ru-RU" sz="1400" b="1" dirty="0"/>
                        <a:t>Иностранный (французский) язык</a:t>
                      </a:r>
                      <a:r>
                        <a:rPr lang="ru-RU" sz="1400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44.03.05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5 лет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89051762"/>
                  </a:ext>
                </a:extLst>
              </a:tr>
              <a:tr h="787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Педагогическое образование (с двумя профилями подготовки), «</a:t>
                      </a:r>
                      <a:r>
                        <a:rPr lang="ru-RU" sz="1400" b="1" dirty="0"/>
                        <a:t>Иностранный (английский) язык</a:t>
                      </a:r>
                      <a:r>
                        <a:rPr lang="ru-RU" sz="1400" dirty="0"/>
                        <a:t>»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и </a:t>
                      </a:r>
                      <a:r>
                        <a:rPr lang="ru-RU" sz="1400" dirty="0"/>
                        <a:t>«</a:t>
                      </a:r>
                      <a:r>
                        <a:rPr lang="ru-RU" sz="1400" b="1" dirty="0"/>
                        <a:t>Русский язык как иностранный</a:t>
                      </a:r>
                      <a:r>
                        <a:rPr lang="ru-RU" sz="1400" dirty="0"/>
                        <a:t>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44.03.05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5 лет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5771167"/>
                  </a:ext>
                </a:extLst>
              </a:tr>
              <a:tr h="512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Лингвистика, «</a:t>
                      </a:r>
                      <a:r>
                        <a:rPr lang="ru-RU" sz="1400" b="1" dirty="0"/>
                        <a:t>Перевод и </a:t>
                      </a:r>
                      <a:r>
                        <a:rPr lang="ru-RU" sz="1400" b="1" dirty="0" err="1"/>
                        <a:t>переводоведение</a:t>
                      </a:r>
                      <a:r>
                        <a:rPr lang="ru-RU" sz="1400" dirty="0"/>
                        <a:t>»,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(</a:t>
                      </a:r>
                      <a:r>
                        <a:rPr lang="ru-RU" sz="1400" i="1" dirty="0"/>
                        <a:t>английский язык – немецкий язык</a:t>
                      </a:r>
                      <a:r>
                        <a:rPr lang="ru-RU" sz="1400" dirty="0"/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45.03.02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 года</a:t>
                      </a: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86292207"/>
                  </a:ext>
                </a:extLst>
              </a:tr>
              <a:tr h="512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Лингвистика, «</a:t>
                      </a:r>
                      <a:r>
                        <a:rPr lang="ru-RU" sz="1400" b="1" dirty="0"/>
                        <a:t>Перевод и </a:t>
                      </a:r>
                      <a:r>
                        <a:rPr lang="ru-RU" sz="1400" b="1" dirty="0" err="1"/>
                        <a:t>переводоведение</a:t>
                      </a:r>
                      <a:r>
                        <a:rPr lang="ru-RU" sz="1400" dirty="0"/>
                        <a:t>»,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(</a:t>
                      </a:r>
                      <a:r>
                        <a:rPr lang="ru-RU" sz="1400" i="1" dirty="0"/>
                        <a:t>английский язык – французский язык</a:t>
                      </a:r>
                      <a:r>
                        <a:rPr lang="ru-RU" sz="1400" dirty="0"/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45.03.02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 года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94761698"/>
                  </a:ext>
                </a:extLst>
              </a:tr>
              <a:tr h="679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Лингвистика, «</a:t>
                      </a:r>
                      <a:r>
                        <a:rPr lang="ru-RU" sz="1400" b="1" dirty="0"/>
                        <a:t>Перевод и </a:t>
                      </a:r>
                      <a:r>
                        <a:rPr lang="ru-RU" sz="1400" b="1" dirty="0" err="1"/>
                        <a:t>переводоведение</a:t>
                      </a:r>
                      <a:r>
                        <a:rPr lang="ru-RU" sz="1400" dirty="0"/>
                        <a:t>»,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(</a:t>
                      </a:r>
                      <a:r>
                        <a:rPr lang="ru-RU" sz="1400" i="1" dirty="0"/>
                        <a:t>английский язык – китайский язык</a:t>
                      </a:r>
                      <a:r>
                        <a:rPr lang="ru-RU" sz="1400" dirty="0"/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45.03.02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/>
                        <a:t>Бакалавр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/>
                        <a:t>4 года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9614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8854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799" y="365125"/>
            <a:ext cx="10668001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Вступительные испытания </a:t>
            </a:r>
            <a: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ИСТОРИКО-ФИЛОЛОГИЧЕСКИЙ ФАКУЛЬТЕТ (ИФФ)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86058"/>
              </p:ext>
            </p:extLst>
          </p:nvPr>
        </p:nvGraphicFramePr>
        <p:xfrm>
          <a:off x="685799" y="1860792"/>
          <a:ext cx="10668002" cy="4304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0671">
                  <a:extLst>
                    <a:ext uri="{9D8B030D-6E8A-4147-A177-3AD203B41FA5}">
                      <a16:colId xmlns="" xmlns:a16="http://schemas.microsoft.com/office/drawing/2014/main" val="1776830034"/>
                    </a:ext>
                  </a:extLst>
                </a:gridCol>
                <a:gridCol w="1065084">
                  <a:extLst>
                    <a:ext uri="{9D8B030D-6E8A-4147-A177-3AD203B41FA5}">
                      <a16:colId xmlns="" xmlns:a16="http://schemas.microsoft.com/office/drawing/2014/main" val="1608190882"/>
                    </a:ext>
                  </a:extLst>
                </a:gridCol>
                <a:gridCol w="1230074">
                  <a:extLst>
                    <a:ext uri="{9D8B030D-6E8A-4147-A177-3AD203B41FA5}">
                      <a16:colId xmlns="" xmlns:a16="http://schemas.microsoft.com/office/drawing/2014/main" val="308899132"/>
                    </a:ext>
                  </a:extLst>
                </a:gridCol>
                <a:gridCol w="750043">
                  <a:extLst>
                    <a:ext uri="{9D8B030D-6E8A-4147-A177-3AD203B41FA5}">
                      <a16:colId xmlns="" xmlns:a16="http://schemas.microsoft.com/office/drawing/2014/main" val="183486683"/>
                    </a:ext>
                  </a:extLst>
                </a:gridCol>
                <a:gridCol w="750043">
                  <a:extLst>
                    <a:ext uri="{9D8B030D-6E8A-4147-A177-3AD203B41FA5}">
                      <a16:colId xmlns="" xmlns:a16="http://schemas.microsoft.com/office/drawing/2014/main" val="1806887076"/>
                    </a:ext>
                  </a:extLst>
                </a:gridCol>
                <a:gridCol w="2692087">
                  <a:extLst>
                    <a:ext uri="{9D8B030D-6E8A-4147-A177-3AD203B41FA5}">
                      <a16:colId xmlns="" xmlns:a16="http://schemas.microsoft.com/office/drawing/2014/main" val="4283461299"/>
                    </a:ext>
                  </a:extLst>
                </a:gridCol>
              </a:tblGrid>
              <a:tr h="129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Направление подготовки,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направленность (профиль/профили)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Квалификация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 обучения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Кол-во бюджетных мест</a:t>
                      </a:r>
                    </a:p>
                    <a:p>
                      <a:endParaRPr lang="ru-RU" sz="16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Вступительные испытания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92526435"/>
                  </a:ext>
                </a:extLst>
              </a:tr>
              <a:tr h="17183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Русский язык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Литература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35</a:t>
                      </a:r>
                      <a:endParaRPr lang="ru-RU" sz="16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>
                          <a:effectLst/>
                        </a:rPr>
                        <a:t>Русский язык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 smtClean="0">
                          <a:effectLst/>
                        </a:rPr>
                        <a:t>Математика (профильный уровень)</a:t>
                      </a:r>
                      <a:endParaRPr lang="ru-RU" sz="1800" b="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385883905"/>
                  </a:ext>
                </a:extLst>
              </a:tr>
              <a:tr h="1288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Педагогическое образование (с двумя профилями подготовки), «</a:t>
                      </a:r>
                      <a:r>
                        <a:rPr lang="ru-RU" sz="1600" b="1" dirty="0">
                          <a:effectLst/>
                        </a:rPr>
                        <a:t>История</a:t>
                      </a:r>
                      <a:r>
                        <a:rPr lang="ru-RU" sz="1600" dirty="0">
                          <a:effectLst/>
                        </a:rPr>
                        <a:t>» и «</a:t>
                      </a:r>
                      <a:r>
                        <a:rPr lang="ru-RU" sz="1600" b="1" dirty="0">
                          <a:effectLst/>
                        </a:rPr>
                        <a:t>Обществознание</a:t>
                      </a:r>
                      <a:r>
                        <a:rPr lang="ru-RU" sz="16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44.03.05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Бакалавр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лет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25</a:t>
                      </a:r>
                      <a:endParaRPr lang="ru-RU" sz="16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spc="-20" dirty="0">
                          <a:effectLst/>
                        </a:rPr>
                        <a:t>История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spc="-2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63111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535352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952</TotalTime>
  <Words>2424</Words>
  <Application>Microsoft Office PowerPoint</Application>
  <PresentationFormat>Широкоэкранный</PresentationFormat>
  <Paragraphs>464</Paragraphs>
  <Slides>30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Candara</vt:lpstr>
      <vt:lpstr>Roboto Condensed</vt:lpstr>
      <vt:lpstr>Times New Roman</vt:lpstr>
      <vt:lpstr>Тема Office</vt:lpstr>
      <vt:lpstr>Презентация PowerPoint</vt:lpstr>
      <vt:lpstr>ПЛАН</vt:lpstr>
      <vt:lpstr>Презентация PowerPoint</vt:lpstr>
      <vt:lpstr>Вступительные испытания в ТГПУ</vt:lpstr>
      <vt:lpstr>ДОПОЛНИТЕЛЬНЫЕ ВСТУПИТЕЛЬНЫЕ ИСПЫТАНИЯ ТВОРЧЕСКОЙ И (ИЛИ) ПРОФЕССИОНАЛЬНОЙ НАПРАВЛЕННОСТИ</vt:lpstr>
      <vt:lpstr>ВАЖНО!</vt:lpstr>
      <vt:lpstr>Вступительные испытания  БИОЛОГО-ХИМИЧЕСКИЙ ФАКУЛЬТЕТ (БХФ)</vt:lpstr>
      <vt:lpstr>Вступительные испытания  ФАКУЛЬТЕТ ИНОСТРАННЫХ ЯЗЫКОВ (ФИЯ)</vt:lpstr>
      <vt:lpstr>Вступительные испытания  ИСТОРИКО-ФИЛОЛОГИЧЕСКИЙ ФАКУЛЬТЕТ (ИФФ)</vt:lpstr>
      <vt:lpstr>  Вступительные испытания  ФИЗИКО-МАТЕМАТИЧЕСКИЙ ФАКУЛЬТЕТ (ФМФ)  </vt:lpstr>
      <vt:lpstr> Вступительные испытания  ФАКУЛЬТЕТ ДОШКОЛЬНОГО И НАЧАЛЬНОГО ОБРАЗОВАНИЯ (ФДиНО) </vt:lpstr>
      <vt:lpstr>Вступительные испытания ФАКУЛЬТЕТ ЭКОНОМИКИ И УПРАВЛЕНИЯ (ФЭУ)</vt:lpstr>
      <vt:lpstr>Вступительные испытания ФАКУЛЬТЕТ ПСИХОЛОГО-ПЕДАГОГИЧЕСКОГО И СПЕЦИАЛЬНОГО ОБРАЗОВАНИЯ (ФПСО) </vt:lpstr>
      <vt:lpstr>Вступительные испытания ФАКУЛЬТЕТ ТЕХНОЛОГИИ И ПРЕДПРИНИМАТЕЛЬСТВА (ФТП) </vt:lpstr>
      <vt:lpstr>Вступительные испытания ФАКУЛЬТЕТ КУЛЬТУРЫ И ИСКУССТВ (ФКИ) </vt:lpstr>
      <vt:lpstr>Вступительные испытания ФАКУЛЬТЕТ ФИЗИЧЕСКОЙ КУЛЬТУРЫ И СПОРТА (ФФКиС)</vt:lpstr>
      <vt:lpstr>Педагогическое образование (с двумя профилями подготовки), «Физическая культура» и «Дополнительное образование»  1-е профессиональное вступительное испытание 2-е профессиональное вступительное испытание</vt:lpstr>
      <vt:lpstr>Специальное (дефектологическое) образование, «Логопедия» СОБЕСЕДОВАНИЕ </vt:lpstr>
      <vt:lpstr>Профессиональное обучение (по отраслям), «Декоративно-прикладное искусство и дизайн» Профессиональное вступительное испытание - РИСУНОК</vt:lpstr>
      <vt:lpstr>Педагогическое образование (с двумя профилями подготовки),  «Изобразительное искусство» и «Мировая художественная культура» 1-е творческое вступительное испытание (рисунок) 2-е творческое вступительное испытание (живопись, композиция)</vt:lpstr>
      <vt:lpstr>Педагогическое образование (с двумя профилями подготовки),  «Дополнительное образование (образование в области хореографии)» и «Мировая художественная культура» 1-е творческое вступительное испытание (классический и народный танец) 2-е творческое вступительное испытание  (современный танец, композиция и постановка танца)</vt:lpstr>
      <vt:lpstr>Педагогическое образование (с двумя профилями подготовки),  «Музыка» и «Мировая художественная культура» 1-е творческое вступительное испытание (музыкальный инструмент и сольное пение) 2-е творческое вступительное испытание (сольфеджио и теория музыки)</vt:lpstr>
      <vt:lpstr>ПРИЕМ НА ОБУЧЕНИЕ  В ПРЕДЕЛАХ КВОТЫ ПРИЕМА НА ЦЕЛЕВОЕ ОБУЧЕНИЕ</vt:lpstr>
      <vt:lpstr>Алгоритм приема на целевое обучение</vt:lpstr>
      <vt:lpstr>Учет индивидуальных достижений поступающих</vt:lpstr>
      <vt:lpstr>Минимальное количество баллов, подтверждающее успешное прохождение вступительных испытаний  в 2020-2021 учебном году  </vt:lpstr>
      <vt:lpstr>Сроки подачи документов для поступающих  в ТГПУ на очную форму обучения</vt:lpstr>
      <vt:lpstr>Сайт Aбитуриент ТГПУ abiturient.tspu.edu.ru</vt:lpstr>
      <vt:lpstr>Контакты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user1</cp:lastModifiedBy>
  <cp:revision>110</cp:revision>
  <cp:lastPrinted>2020-01-29T03:31:48Z</cp:lastPrinted>
  <dcterms:created xsi:type="dcterms:W3CDTF">2020-01-26T06:18:17Z</dcterms:created>
  <dcterms:modified xsi:type="dcterms:W3CDTF">2020-01-30T02:52:10Z</dcterms:modified>
</cp:coreProperties>
</file>