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7" r:id="rId3"/>
    <p:sldId id="262" r:id="rId4"/>
    <p:sldId id="265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Book Antiqua" panose="02040602050305030304" pitchFamily="18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2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18" d="100"/>
          <a:sy n="118" d="100"/>
        </p:scale>
        <p:origin x="-27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684F4E-4181-8A0A-9176-A91428CA78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30B2326-2D07-C871-D7B7-3ED73AF3EA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F3D8019-9085-7B57-1260-5B4129D4F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797F-F5E6-4BD5-94BB-930BEB744694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1A022A-CEA6-D4DD-9F57-59A3B2AD1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1C4046-41D9-C671-7C18-77CDBD75F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9705-C14B-43BD-8724-2823F736A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157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485312-0E2D-6E35-53F0-D0A73670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8C04492-65B0-5EDA-449F-9D4AA7D96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9D59293-AF03-7A85-3C77-51BBE0FA8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797F-F5E6-4BD5-94BB-930BEB744694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587DDE3-C4A8-240E-149F-E1B79430D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AD0C4B9-77D6-D226-CDCD-FC07A217F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9705-C14B-43BD-8724-2823F736A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854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7053BFB-1F03-74ED-5A53-C10AAEC693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0CC423C-0EAD-FF49-B175-673B20525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5E90B1A-2403-7B43-31CF-DD5E462F1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797F-F5E6-4BD5-94BB-930BEB744694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506346-606B-F347-ECEC-7BE84A403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CF25376-7025-DDB8-C615-9283CDCD0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9705-C14B-43BD-8724-2823F736A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092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DF5064-5EF1-019A-C19A-244C003FB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67C543-2B8D-7565-75A7-F9CF5C3A7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DC309D4-974C-D96C-D1DE-15A5CB7C3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797F-F5E6-4BD5-94BB-930BEB744694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0FAC3A7-669C-7F86-2F2C-06AFC2BFC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621376A-339C-2855-BC21-4B5BC641B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9705-C14B-43BD-8724-2823F736A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08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6963F5-0762-2490-6F34-9F13E28E2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13E350B-2A19-2625-5726-7787726A0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7C380D7-3463-EC86-9D02-D009C7496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797F-F5E6-4BD5-94BB-930BEB744694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9BFD629-9F7F-A213-77CA-BCE4913B2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974CC6-644E-61CD-1DD3-47057D303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9705-C14B-43BD-8724-2823F736A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696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B74965-2883-F843-DF57-D2C1245FF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15A2F38-7335-BB34-80E4-2967205B5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E58AD5C-551E-6FC9-EED4-2A8E30AD1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09069BC-FDA8-32CE-DF42-8A0349150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797F-F5E6-4BD5-94BB-930BEB744694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1C8225D-4615-2B7D-F509-470A72003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C867458-CAA8-7CDE-242F-D9593040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9705-C14B-43BD-8724-2823F736A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417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BD3B44-3903-3881-4E3F-9E1B2502B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C431CDE-7203-4C0C-768D-6B712109E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070BA6B-13C8-6A6F-45BA-03BD085A6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5453AC5-23E0-83DC-57AC-520DA4228B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B95AF1D-8AF3-7A81-C0BF-777511FB6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39C98B8-D8B0-ECBB-09FE-8F96AD325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797F-F5E6-4BD5-94BB-930BEB744694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68B2D3A-9278-4B4D-1C43-C295A9746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63DC74B-9F3A-B10D-8C0A-F5E9874CF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9705-C14B-43BD-8724-2823F736A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37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8AEC68-10DB-CD47-8AE5-57EA21B5D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598E204-EE91-917C-C71E-3D38D549F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797F-F5E6-4BD5-94BB-930BEB744694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87DBC17-FCE6-871E-E108-B338D06E8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34F4B3E-009F-9335-6C52-769AFE327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9705-C14B-43BD-8724-2823F736A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21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1E9E0FC-CBD2-9712-27B9-1146B07D6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797F-F5E6-4BD5-94BB-930BEB744694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B606A7B-A9AA-75EB-3D88-20194F337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C1D9E7B-349B-ABE4-DC67-C29F7CE56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9705-C14B-43BD-8724-2823F736A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158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35389E-D8BD-F5CF-4870-F50D0FA71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F678E0B-39F4-84C7-1FB2-0DA3A2501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85DAA7D-9FEC-37F0-B807-9DA97F75D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45ABE81-9FBC-B80B-3C0C-F3929895B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797F-F5E6-4BD5-94BB-930BEB744694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E877857-B128-84C5-EC3B-2830C0454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86162D0-4EC4-E597-911D-E0A766D4F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9705-C14B-43BD-8724-2823F736A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610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C4CCFB-6459-A862-FBE1-2C0CD5B1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EA9698E-3ABC-5A2C-0318-0FD4DDD495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F919D37-B6A6-B118-46A1-C263856E9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844ADA1-4B68-59AE-09AF-07E402FEC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797F-F5E6-4BD5-94BB-930BEB744694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FD12940-76DE-4E28-AF53-84385B73C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D571776-C7DC-6486-F306-CC99D661A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9705-C14B-43BD-8724-2823F736A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07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1C0FB8-E45A-2F90-EE6C-E59D7FF1C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DFD4E3A-5D1B-5918-0C29-61678CDA1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0C3A34B-7AAB-BEF2-6562-973FBA0709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0797F-F5E6-4BD5-94BB-930BEB744694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8FB4EF0-1A4D-9BAF-FA92-0CE4D3CF7B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CE521AC-AFF1-F3E3-09EF-185EEB71E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79705-C14B-43BD-8724-2823F736A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45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uni.unisender.hse.ru/ru/mail_link_tracker?hash=6uumbusmezpihs61rubizfdwdojfpmjgijop33oi75rxhdn1iuy3d8tui9r6bdu35n65g6j1sr41pyn1ffnrtthgwqu9xc843haq63ae&amp;url=aHR0cHM6Ly9raXZvLmhzZS5ydS8_cnM9dW5pc2VuZGVyX2tpdm8yNDEwJnV0bV9tZWRpdW09ZW1haWwmdXRtX3NvdXJjZT1VbmlzZW5kZXImdXRtX2NhbXBhaWduPWtpdm8yNDEw&amp;uid=NDcxNjc3OA~~&amp;ucs=3377de56b5187e681f0d925352bc98a1" TargetMode="External"/><Relationship Id="rId4" Type="http://schemas.openxmlformats.org/officeDocument/2006/relationships/hyperlink" Target="https://uni.unisender.hse.ru/ru/mail_link_tracker?hash=6u7wof5fwndnag61rubizfdwdojfpmjgijop33oi75rxhdn1iuy38mbo1sf4hr4y1uqjtun87owuccn1ffnrtthgwqu9xc843haq63ae&amp;url=aHR0cHM6Ly9pb2UuaHNlLnJ1Lz9ycz11bmlzZW5kZXJfa2l2bzI0MTAmdXRtX21lZGl1bT1lbWFpbCZ1dG1fc291cmNlPVVuaXNlbmRlciZ1dG1fY2FtcGFpZ249a2l2bzI0MTA~&amp;uid=NDcxNjc3OA~~&amp;ucs=cce71ce96d478f78b04d6213be3d7ff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AE4325-29BB-6E7E-17BA-D17BEE89F3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555" y="1849803"/>
            <a:ext cx="11122503" cy="2387600"/>
          </a:xfrm>
        </p:spPr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Разработка </a:t>
            </a:r>
            <a:r>
              <a:rPr lang="ru-RU" sz="6600" dirty="0" err="1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грантовой</a:t>
            </a:r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 заявки в Российский научный фонд (РНФ):</a:t>
            </a:r>
            <a:br>
              <a:rPr lang="ru-RU" sz="6600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кейс ТГПУ</a:t>
            </a:r>
            <a:endParaRPr lang="ru-RU" sz="6600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9595ADD-1EE4-AC30-2453-AAF4F8514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347" y="5356927"/>
            <a:ext cx="7258050" cy="790154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latin typeface="Century Gothic" panose="020B0502020202020204" pitchFamily="34" charset="0"/>
              </a:rPr>
              <a:t>Зав. </a:t>
            </a:r>
            <a:r>
              <a:rPr lang="ru-RU" dirty="0">
                <a:latin typeface="Century Gothic" panose="020B0502020202020204" pitchFamily="34" charset="0"/>
              </a:rPr>
              <a:t>л</a:t>
            </a:r>
            <a:r>
              <a:rPr lang="ru-RU" dirty="0" smtClean="0">
                <a:latin typeface="Century Gothic" panose="020B0502020202020204" pitchFamily="34" charset="0"/>
              </a:rPr>
              <a:t>абораторией КФЦОС ТГПУ А.П. Глухов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772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20BFF7-ED81-8DAC-5589-3AC6ED073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Номинации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КИвО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99B8FB-2621-36FB-8A00-23F669ADD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027" name="Picture 3" descr="C:\Users\k1-116-c1\Desktop\ШПИ\номинации КИВ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12" y="1335024"/>
            <a:ext cx="10151680" cy="552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45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20BFF7-ED81-8DAC-5589-3AC6ED073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Этапы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конкурса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КИвО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99B8FB-2621-36FB-8A00-23F669ADD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Users\k1-116-c1\Desktop\ШПИ\этапы конкурс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1314450"/>
            <a:ext cx="12033250" cy="540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49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20BFF7-ED81-8DAC-5589-3AC6ED073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Росмолодежь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99B8FB-2621-36FB-8A00-23F669ADD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Users\k1-116-c1\Desktop\ШПИ\росмолодеж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225296"/>
            <a:ext cx="10828337" cy="490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07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20BFF7-ED81-8DAC-5589-3AC6ED073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99B8FB-2621-36FB-8A00-23F669ADD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89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ECEE70-23A2-12A4-06A8-CD8DF2EB2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4337"/>
          </a:xfrm>
        </p:spPr>
        <p:txBody>
          <a:bodyPr>
            <a:normAutofit/>
          </a:bodyPr>
          <a:lstStyle/>
          <a:p>
            <a:pPr algn="ctr">
              <a:lnSpc>
                <a:spcPct val="125000"/>
              </a:lnSpc>
              <a:spcBef>
                <a:spcPts val="0"/>
              </a:spcBef>
            </a:pPr>
            <a:r>
              <a:rPr lang="ru-RU" sz="2700" b="1" dirty="0" smtClean="0">
                <a:solidFill>
                  <a:schemeClr val="accent1"/>
                </a:solidFill>
                <a:latin typeface="Book Antiqua" panose="02040602050305030304" pitchFamily="18" charset="0"/>
              </a:rPr>
              <a:t>Цели Российского научного фонда (РНФ) </a:t>
            </a:r>
            <a:endParaRPr lang="ru-RU" sz="2700" b="1" dirty="0">
              <a:solidFill>
                <a:schemeClr val="accent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B41E342-673A-BA8E-04CD-57E26CBB9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1168"/>
            <a:ext cx="10515600" cy="429151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000" dirty="0" smtClean="0"/>
              <a:t>РНФ </a:t>
            </a:r>
            <a:r>
              <a:rPr lang="ru-RU" sz="2000" dirty="0"/>
              <a:t>осуществляет финансовую и организационную поддержку фундаментальных научных исследований и поисковых научных исследований посредством финансирования прошедших конкурсный отбор научных, научно-технических программ и </a:t>
            </a:r>
            <a:r>
              <a:rPr lang="ru-RU" sz="2000" dirty="0" smtClean="0"/>
              <a:t>проектов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5A2781"/>
                </a:solidFill>
              </a:rPr>
              <a:t>Конкурс на получение грантов РНФ по мероприятию «Проведение фундаментальных научных исследований и поисковых научных исследований по поручениям (указаниям) Президента Российской Федерации» (междисциплинарные проекты</a:t>
            </a:r>
            <a:r>
              <a:rPr lang="ru-RU" sz="2000" dirty="0" smtClean="0">
                <a:solidFill>
                  <a:srgbClr val="5A2781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7030A0"/>
                </a:solidFill>
              </a:rPr>
              <a:t/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5A2781"/>
                </a:solidFill>
              </a:rPr>
              <a:t>Конкурс на получение грантов РНФ по приоритетному направлению деятельности РНФ «Проведение фундаментальных научных исследований и поисковых научных исследований отдельными научными группами</a:t>
            </a:r>
            <a:r>
              <a:rPr lang="ru-RU" sz="2000" dirty="0" smtClean="0">
                <a:solidFill>
                  <a:srgbClr val="5A2781"/>
                </a:solidFill>
              </a:rPr>
              <a:t>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Конкурс на получение грантов РНФ по мероприятию «Проведение исследований научными лабораториями мирового уровня в рамках реализации приоритетов научно-технологического развития Российской Федерации» Президентской программы исследовательских проектов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Конкурс на получение грантов РНФ по приоритетному направлению деятельности РНФ «Проведение фундаментальных научных исследований и поисковых научных исследований малыми отдельными научными группами» (региональный конкурс)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845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1-116-c1\Desktop\ШПИ\Конкурсы РН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604" y="0"/>
            <a:ext cx="12441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40E85FE-2009-1E86-184B-4FCAE9D56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61" y="0"/>
            <a:ext cx="1197641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1CECEE70-23A2-12A4-06A8-CD8DF2EB2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380" y="219467"/>
            <a:ext cx="10515600" cy="994337"/>
          </a:xfrm>
        </p:spPr>
        <p:txBody>
          <a:bodyPr>
            <a:normAutofit fontScale="90000"/>
          </a:bodyPr>
          <a:lstStyle/>
          <a:p>
            <a:pPr algn="ctr">
              <a:lnSpc>
                <a:spcPct val="125000"/>
              </a:lnSpc>
              <a:spcBef>
                <a:spcPts val="0"/>
              </a:spcBef>
            </a:pPr>
            <a:r>
              <a:rPr lang="ru-RU" sz="2700" b="1" dirty="0" smtClean="0">
                <a:latin typeface="Book Antiqua" panose="02040602050305030304" pitchFamily="18" charset="0"/>
              </a:rPr>
              <a:t/>
            </a:r>
            <a:br>
              <a:rPr lang="ru-RU" sz="2700" b="1" dirty="0" smtClean="0">
                <a:latin typeface="Book Antiqua" panose="02040602050305030304" pitchFamily="18" charset="0"/>
              </a:rPr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Текущие конкурсы РНФ</a:t>
            </a:r>
            <a:endParaRPr lang="ru-RU" sz="2700" b="1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967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20BFF7-ED81-8DAC-5589-3AC6ED073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7886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Реализуемые проекты в ТГПУ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(лаборатория КФЦОС)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99B8FB-2621-36FB-8A00-23F669ADD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Цифровая грамотность</a:t>
            </a:r>
            <a:r>
              <a:rPr lang="ru-RU" dirty="0"/>
              <a:t>: </a:t>
            </a:r>
            <a:r>
              <a:rPr lang="ru-RU" dirty="0" err="1"/>
              <a:t>операционализация</a:t>
            </a:r>
            <a:r>
              <a:rPr lang="ru-RU" dirty="0"/>
              <a:t> и мониторинг в региональной системе общего и среднего профессионального образования </a:t>
            </a:r>
            <a:r>
              <a:rPr lang="ru-RU" dirty="0" smtClean="0"/>
              <a:t> (в </a:t>
            </a:r>
            <a:r>
              <a:rPr lang="ru-RU" dirty="0"/>
              <a:t>рамках конкурса </a:t>
            </a:r>
            <a:r>
              <a:rPr lang="ru-RU" dirty="0" smtClean="0"/>
              <a:t>2021 </a:t>
            </a:r>
            <a:r>
              <a:rPr lang="ru-RU" dirty="0"/>
              <a:t>года «Проведение фундаментальных научных исследований и поисковых научных исследований малыми отдельными научными группами» (региональный конкурс</a:t>
            </a:r>
            <a:r>
              <a:rPr lang="ru-RU" dirty="0" smtClean="0"/>
              <a:t>), 2022-2023)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Исследование трансформации институционального дизайна российской образовательно-инновационной системы </a:t>
            </a:r>
            <a:r>
              <a:rPr lang="ru-RU" dirty="0"/>
              <a:t>в условиях </a:t>
            </a:r>
            <a:r>
              <a:rPr lang="ru-RU" dirty="0" err="1"/>
              <a:t>постпандемической</a:t>
            </a:r>
            <a:r>
              <a:rPr lang="ru-RU" dirty="0"/>
              <a:t> реальности: </a:t>
            </a:r>
            <a:r>
              <a:rPr lang="ru-RU" dirty="0" err="1"/>
              <a:t>экосистемный</a:t>
            </a:r>
            <a:r>
              <a:rPr lang="ru-RU" dirty="0"/>
              <a:t> анализ и картографирование ландшафта </a:t>
            </a:r>
            <a:r>
              <a:rPr lang="ru-RU" dirty="0" smtClean="0"/>
              <a:t> (в </a:t>
            </a:r>
            <a:r>
              <a:rPr lang="ru-RU" dirty="0"/>
              <a:t>рамках конкурса </a:t>
            </a:r>
            <a:r>
              <a:rPr lang="ru-RU" dirty="0" smtClean="0"/>
              <a:t>2022 </a:t>
            </a:r>
            <a:r>
              <a:rPr lang="ru-RU" dirty="0"/>
              <a:t>года «Проведение фундаментальных научных исследований и поисковых научных исследований отдельными научными группами</a:t>
            </a:r>
            <a:r>
              <a:rPr lang="ru-RU" dirty="0" smtClean="0"/>
              <a:t>»; 2022-2024, совместно с Лабораторией инноваций в образовании НИУ ВШЭ)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327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20BFF7-ED81-8DAC-5589-3AC6ED073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Риски участия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99B8FB-2621-36FB-8A00-23F669ADD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Низкий процент (меньше 30%) выигравших проектов</a:t>
            </a:r>
          </a:p>
          <a:p>
            <a:r>
              <a:rPr lang="ru-RU" dirty="0" smtClean="0"/>
              <a:t>Преобладание проектов естественно-научной тематики (мало грантов по гуманитарным наукам в целом, педагогике)</a:t>
            </a:r>
          </a:p>
          <a:p>
            <a:r>
              <a:rPr lang="ru-RU" dirty="0" smtClean="0"/>
              <a:t>Высокие требования к </a:t>
            </a:r>
            <a:r>
              <a:rPr lang="ru-RU" dirty="0" err="1" smtClean="0"/>
              <a:t>наукометрическим</a:t>
            </a:r>
            <a:r>
              <a:rPr lang="ru-RU" dirty="0" smtClean="0"/>
              <a:t> показателям и статусу руководителя проекта</a:t>
            </a:r>
          </a:p>
          <a:p>
            <a:r>
              <a:rPr lang="ru-RU" dirty="0" smtClean="0"/>
              <a:t>Большие отчисления с фонда з/п участников и сложная дублирующая отчетность (региональные гранты)</a:t>
            </a:r>
          </a:p>
          <a:p>
            <a:r>
              <a:rPr lang="ru-RU" dirty="0" smtClean="0"/>
              <a:t>Короткие сроки реализации (июль – декабрь)</a:t>
            </a:r>
          </a:p>
          <a:p>
            <a:r>
              <a:rPr lang="ru-RU" dirty="0" smtClean="0"/>
              <a:t>Требования публикационной активности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0973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20BFF7-ED81-8DAC-5589-3AC6ED073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Конкурентные преимущества заявки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99B8FB-2621-36FB-8A00-23F669ADD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Поиск своей «ниши»: участие в целевых конкурсах для молодых ученых</a:t>
            </a:r>
          </a:p>
          <a:p>
            <a:r>
              <a:rPr lang="ru-RU" dirty="0" smtClean="0"/>
              <a:t>Квотирование доли молодых ученых во взрослых грантах</a:t>
            </a:r>
          </a:p>
          <a:p>
            <a:r>
              <a:rPr lang="ru-RU" dirty="0" err="1" smtClean="0"/>
              <a:t>Междисциплинарность</a:t>
            </a:r>
            <a:r>
              <a:rPr lang="ru-RU" dirty="0" smtClean="0"/>
              <a:t> (педагогика + новые технологии, педагогика +инновации)</a:t>
            </a:r>
          </a:p>
          <a:p>
            <a:r>
              <a:rPr lang="ru-RU" dirty="0" smtClean="0"/>
              <a:t>Создание проектных </a:t>
            </a:r>
            <a:r>
              <a:rPr lang="ru-RU" dirty="0" err="1" smtClean="0"/>
              <a:t>коллабораций</a:t>
            </a:r>
            <a:r>
              <a:rPr lang="ru-RU" dirty="0" smtClean="0"/>
              <a:t> (ТГПУ + Институт образования НИУ ВШЭ)</a:t>
            </a:r>
          </a:p>
          <a:p>
            <a:r>
              <a:rPr lang="ru-RU" dirty="0" smtClean="0"/>
              <a:t>Ориентация на прорывные «модные» темы (цифровая грамотность, бесшовное образование, использование в образовании </a:t>
            </a:r>
            <a:r>
              <a:rPr lang="en-US" dirty="0" smtClean="0"/>
              <a:t> big data </a:t>
            </a:r>
            <a:r>
              <a:rPr lang="ru-RU" dirty="0" smtClean="0"/>
              <a:t> и технологий искусственного интеллекта, формирование ИОТ и ИОМ, </a:t>
            </a:r>
            <a:r>
              <a:rPr lang="ru-RU" dirty="0" err="1" smtClean="0"/>
              <a:t>тьторство</a:t>
            </a:r>
            <a:r>
              <a:rPr lang="ru-RU" dirty="0" smtClean="0"/>
              <a:t>, работа с талантливыми детьми, </a:t>
            </a:r>
            <a:r>
              <a:rPr lang="ru-RU" smtClean="0"/>
              <a:t>инклюзивное образование)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9030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20BFF7-ED81-8DAC-5589-3AC6ED073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292" y="259928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Рекомендации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99B8FB-2621-36FB-8A00-23F669ADD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475" y="1221897"/>
            <a:ext cx="10684859" cy="4623292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/>
              <a:t>1. Определиться с темой проекта: фундаментальное, поисковое (аналитика) или прикладное </a:t>
            </a:r>
            <a:r>
              <a:rPr lang="ru-RU" sz="8000" dirty="0" smtClean="0"/>
              <a:t>исследование. </a:t>
            </a:r>
            <a:r>
              <a:rPr lang="ru-RU" sz="8000" dirty="0"/>
              <a:t>РФФИ – только </a:t>
            </a:r>
            <a:r>
              <a:rPr lang="ru-RU" sz="8000" dirty="0" smtClean="0"/>
              <a:t>фундаментальное</a:t>
            </a:r>
            <a:endParaRPr lang="ru-RU" sz="8000" dirty="0"/>
          </a:p>
          <a:p>
            <a:r>
              <a:rPr lang="ru-RU" sz="8000" dirty="0" smtClean="0"/>
              <a:t>2. </a:t>
            </a:r>
            <a:r>
              <a:rPr lang="ru-RU" sz="8000" dirty="0"/>
              <a:t>Научная новизна (каким образом получится приращение знаний</a:t>
            </a:r>
            <a:r>
              <a:rPr lang="ru-RU" sz="8000" dirty="0" smtClean="0"/>
              <a:t>)</a:t>
            </a:r>
            <a:endParaRPr lang="ru-RU" sz="8000" dirty="0"/>
          </a:p>
          <a:p>
            <a:r>
              <a:rPr lang="ru-RU" sz="8000" dirty="0" smtClean="0"/>
              <a:t>3. </a:t>
            </a:r>
            <a:r>
              <a:rPr lang="ru-RU" sz="8000" dirty="0"/>
              <a:t>Актуальность исследования – где сегодня наблюдаются пробелы, </a:t>
            </a:r>
            <a:r>
              <a:rPr lang="ru-RU" sz="8000" dirty="0" smtClean="0"/>
              <a:t>каково </a:t>
            </a:r>
            <a:r>
              <a:rPr lang="ru-RU" sz="8000" dirty="0"/>
              <a:t>состояние </a:t>
            </a:r>
            <a:r>
              <a:rPr lang="ru-RU" sz="8000" dirty="0" smtClean="0"/>
              <a:t>проблемы</a:t>
            </a:r>
            <a:endParaRPr lang="ru-RU" sz="8000" dirty="0"/>
          </a:p>
          <a:p>
            <a:r>
              <a:rPr lang="ru-RU" sz="8000" dirty="0" smtClean="0"/>
              <a:t>4. </a:t>
            </a:r>
            <a:r>
              <a:rPr lang="ru-RU" sz="8000" dirty="0"/>
              <a:t>Теоретическая и практическая значимость работы – возможность </a:t>
            </a:r>
            <a:r>
              <a:rPr lang="ru-RU" sz="8000" dirty="0" smtClean="0"/>
              <a:t>в </a:t>
            </a:r>
            <a:r>
              <a:rPr lang="ru-RU" sz="8000" dirty="0"/>
              <a:t>дальнейшем использовать результаты в прикладных исследованиях другими учеными </a:t>
            </a:r>
          </a:p>
          <a:p>
            <a:r>
              <a:rPr lang="ru-RU" sz="8000" dirty="0" smtClean="0"/>
              <a:t>5. </a:t>
            </a:r>
            <a:r>
              <a:rPr lang="ru-RU" sz="8000" dirty="0"/>
              <a:t>План работы: каждый пункт плана должен быть конкретен и развернут, должна быть очевидна реализуемость плана, последовательность </a:t>
            </a:r>
            <a:r>
              <a:rPr lang="ru-RU" sz="8000" dirty="0" smtClean="0"/>
              <a:t>шагов</a:t>
            </a:r>
            <a:endParaRPr lang="ru-RU" sz="8000" dirty="0"/>
          </a:p>
          <a:p>
            <a:r>
              <a:rPr lang="ru-RU" sz="8000" dirty="0" smtClean="0"/>
              <a:t>6. </a:t>
            </a:r>
            <a:r>
              <a:rPr lang="ru-RU" sz="8000" dirty="0"/>
              <a:t>Используемые методы исследования: </a:t>
            </a:r>
            <a:r>
              <a:rPr lang="ru-RU" sz="8000" dirty="0" smtClean="0"/>
              <a:t>определить, на </a:t>
            </a:r>
            <a:r>
              <a:rPr lang="ru-RU" sz="8000" dirty="0"/>
              <a:t>какую задачу работает конкретно каждый </a:t>
            </a:r>
            <a:r>
              <a:rPr lang="ru-RU" sz="8000" dirty="0" smtClean="0"/>
              <a:t>метод</a:t>
            </a:r>
          </a:p>
          <a:p>
            <a:r>
              <a:rPr lang="ru-RU" sz="8000" dirty="0" smtClean="0"/>
              <a:t>7. </a:t>
            </a:r>
            <a:r>
              <a:rPr lang="ru-RU" sz="8000" dirty="0"/>
              <a:t>Научный задел: размещать </a:t>
            </a:r>
            <a:r>
              <a:rPr lang="ru-RU" sz="8000" dirty="0" smtClean="0"/>
              <a:t> в заявке все</a:t>
            </a:r>
            <a:r>
              <a:rPr lang="ru-RU" sz="8000" dirty="0"/>
              <a:t>, что как-либо соотносится с темой, эксперты проверяют РИНЦ, </a:t>
            </a:r>
            <a:r>
              <a:rPr lang="ru-RU" sz="8000" dirty="0" err="1" smtClean="0"/>
              <a:t>наукометрию</a:t>
            </a:r>
            <a:endParaRPr lang="ru-RU" sz="8000" dirty="0"/>
          </a:p>
          <a:p>
            <a:r>
              <a:rPr lang="ru-RU" sz="8000" dirty="0" smtClean="0"/>
              <a:t>8. </a:t>
            </a:r>
            <a:r>
              <a:rPr lang="ru-RU" sz="8000" dirty="0"/>
              <a:t>Состав коллектива: рук-ль, 2-3 </a:t>
            </a:r>
            <a:r>
              <a:rPr lang="ru-RU" sz="8000" dirty="0" smtClean="0"/>
              <a:t>основных исполнителя (кандидаты </a:t>
            </a:r>
            <a:r>
              <a:rPr lang="ru-RU" sz="8000" dirty="0"/>
              <a:t>наук), молодежь с активной научной позицией.</a:t>
            </a:r>
          </a:p>
          <a:p>
            <a:r>
              <a:rPr lang="ru-RU" sz="8000" dirty="0" smtClean="0"/>
              <a:t>9. Код </a:t>
            </a:r>
            <a:r>
              <a:rPr lang="ru-RU" sz="8000" dirty="0"/>
              <a:t>исследования должен соответствовать содержанию заявки, от этого зависит, к какому эксперту </a:t>
            </a:r>
            <a:r>
              <a:rPr lang="ru-RU" sz="8000" dirty="0" smtClean="0"/>
              <a:t>она </a:t>
            </a:r>
            <a:r>
              <a:rPr lang="ru-RU" sz="8000" dirty="0"/>
              <a:t>попадет, рекомендуется ставить дополнительные резервные коды, больше экспертов </a:t>
            </a:r>
            <a:r>
              <a:rPr lang="ru-RU" sz="8000" dirty="0" smtClean="0"/>
              <a:t>ознакомится с заявкой</a:t>
            </a:r>
            <a:endParaRPr lang="ru-RU" sz="8000" dirty="0"/>
          </a:p>
          <a:p>
            <a:r>
              <a:rPr lang="ru-RU" sz="8000" dirty="0" smtClean="0"/>
              <a:t>10. </a:t>
            </a:r>
            <a:r>
              <a:rPr lang="ru-RU" sz="8000" dirty="0"/>
              <a:t>Лучше не ставить в качестве показателя написание монографии, могут отослать к другому конкурсу </a:t>
            </a:r>
            <a:r>
              <a:rPr lang="ru-RU" sz="8000" dirty="0" smtClean="0"/>
              <a:t>монографий</a:t>
            </a:r>
            <a:endParaRPr lang="ru-RU" sz="8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837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20BFF7-ED81-8DAC-5589-3AC6ED073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4" y="582626"/>
            <a:ext cx="10515600" cy="1059509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Конкурс инноваций в образовании(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КИвО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90" y="1736612"/>
            <a:ext cx="4351338" cy="4351338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445940" y="1359462"/>
            <a:ext cx="6653133" cy="5381203"/>
          </a:xfrm>
        </p:spPr>
        <p:txBody>
          <a:bodyPr>
            <a:noAutofit/>
          </a:bodyPr>
          <a:lstStyle/>
          <a:p>
            <a:r>
              <a:rPr lang="ru-RU" sz="1000" b="1" dirty="0">
                <a:solidFill>
                  <a:schemeClr val="accent1"/>
                </a:solidFill>
              </a:rPr>
              <a:t>Прием заявок на 9-й Конкурс инноваций в </a:t>
            </a:r>
            <a:r>
              <a:rPr lang="ru-RU" sz="1000" b="1" dirty="0" smtClean="0">
                <a:solidFill>
                  <a:schemeClr val="accent1"/>
                </a:solidFill>
              </a:rPr>
              <a:t>образовании</a:t>
            </a:r>
            <a:r>
              <a:rPr lang="ru-RU" sz="1000" dirty="0">
                <a:solidFill>
                  <a:schemeClr val="accent1"/>
                </a:solidFill>
              </a:rPr>
              <a:t> </a:t>
            </a:r>
            <a:r>
              <a:rPr lang="ru-RU" sz="1000" b="1" dirty="0" smtClean="0">
                <a:solidFill>
                  <a:schemeClr val="accent1"/>
                </a:solidFill>
              </a:rPr>
              <a:t>продлен </a:t>
            </a:r>
            <a:r>
              <a:rPr lang="ru-RU" sz="1000" b="1" dirty="0">
                <a:solidFill>
                  <a:schemeClr val="accent1"/>
                </a:solidFill>
              </a:rPr>
              <a:t>до 1 ноября 2022 года!</a:t>
            </a:r>
            <a:endParaRPr lang="ru-RU" sz="10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000" dirty="0"/>
              <a:t>Основным организатором </a:t>
            </a:r>
            <a:r>
              <a:rPr lang="ru-RU" sz="1000" dirty="0" err="1"/>
              <a:t>КИвО</a:t>
            </a:r>
            <a:r>
              <a:rPr lang="ru-RU" sz="1000" dirty="0"/>
              <a:t> является </a:t>
            </a:r>
            <a:r>
              <a:rPr lang="ru-RU" sz="1000" u="sng" dirty="0">
                <a:hlinkClick r:id="rId4"/>
              </a:rPr>
              <a:t>Институт образования НИУ ВШЭ</a:t>
            </a:r>
            <a:r>
              <a:rPr lang="ru-RU" sz="1000" dirty="0"/>
              <a:t>. Конкурс проходит в международном формате, поэтому кроме российского трека состоится «</a:t>
            </a:r>
            <a:r>
              <a:rPr lang="ru-RU" sz="1000" dirty="0" err="1"/>
              <a:t>КИвО</a:t>
            </a:r>
            <a:r>
              <a:rPr lang="ru-RU" sz="1000" dirty="0"/>
              <a:t>-Казахстан», а также впервые – «</a:t>
            </a:r>
            <a:r>
              <a:rPr lang="ru-RU" sz="1000" dirty="0" err="1"/>
              <a:t>КИвО</a:t>
            </a:r>
            <a:r>
              <a:rPr lang="ru-RU" sz="1000" dirty="0"/>
              <a:t>-Армения» и «</a:t>
            </a:r>
            <a:r>
              <a:rPr lang="ru-RU" sz="1000" dirty="0" err="1"/>
              <a:t>КИвО</a:t>
            </a:r>
            <a:r>
              <a:rPr lang="ru-RU" sz="1000" dirty="0"/>
              <a:t>-Грузия»! Абсолютный победитель получит образовательный грант, победители в номинациях – призы от партнеров. 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000" b="1" dirty="0"/>
              <a:t>Напоминаем, что в КИвО-2022 11 номинаций!</a:t>
            </a:r>
            <a:endParaRPr lang="ru-RU" sz="1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000" b="1" dirty="0"/>
              <a:t>«Новые методики»</a:t>
            </a:r>
            <a:r>
              <a:rPr lang="ru-RU" sz="1000" dirty="0"/>
              <a:t> – проекты, которые предлагают новые методики, образовательные подходы и форматы;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000" b="1" dirty="0"/>
              <a:t>«Новые навыки, компетенции и грамотности»</a:t>
            </a:r>
            <a:r>
              <a:rPr lang="ru-RU" sz="1000" dirty="0"/>
              <a:t> – проекты, направленные на развитие новых компетенций («мягкие навыки», финансовая, цифровая грамотность и т.д.)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000" b="1" dirty="0"/>
              <a:t>«</a:t>
            </a:r>
            <a:r>
              <a:rPr lang="ru-RU" sz="1000" b="1" dirty="0" err="1"/>
              <a:t>ПРЕПОДАВАТЕЛЬская</a:t>
            </a:r>
            <a:r>
              <a:rPr lang="ru-RU" sz="1000" b="1" dirty="0"/>
              <a:t>» </a:t>
            </a:r>
            <a:r>
              <a:rPr lang="ru-RU" sz="1000" dirty="0"/>
              <a:t>- проекты, которые фокусируются на поддержке и развитии педагога, ментора;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000" b="1" dirty="0"/>
              <a:t>«Цифровая трансформация»</a:t>
            </a:r>
            <a:r>
              <a:rPr lang="ru-RU" sz="1000" dirty="0"/>
              <a:t> - проекты, основанные на создании новых цифровых решений (инструментов, платформ-</a:t>
            </a:r>
            <a:r>
              <a:rPr lang="ru-RU" sz="1000" dirty="0" err="1"/>
              <a:t>агрегаторов</a:t>
            </a:r>
            <a:r>
              <a:rPr lang="ru-RU" sz="1000" dirty="0"/>
              <a:t> и т. д.);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000" b="1" dirty="0"/>
              <a:t>«Уроки пандемии»</a:t>
            </a:r>
            <a:r>
              <a:rPr lang="ru-RU" sz="1000" dirty="0"/>
              <a:t> - проекты, позволяющие закрепить и масштабировать позитивные эффекты </a:t>
            </a:r>
            <a:r>
              <a:rPr lang="ru-RU" sz="1000" dirty="0" err="1"/>
              <a:t>локдауна</a:t>
            </a:r>
            <a:r>
              <a:rPr lang="ru-RU" sz="1000" dirty="0"/>
              <a:t> для образования, а также для компенсировать негативные последствия;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000" b="1" dirty="0" err="1"/>
              <a:t>Well-being</a:t>
            </a:r>
            <a:r>
              <a:rPr lang="ru-RU" sz="1000" b="1" dirty="0"/>
              <a:t> </a:t>
            </a:r>
            <a:r>
              <a:rPr lang="ru-RU" sz="1000" dirty="0"/>
              <a:t>– проекты, направленные на поддержку здоровья и психологического благополучия всех участников образовательного процесса;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000" b="1" dirty="0"/>
              <a:t>«Семейная лаборатория образования»</a:t>
            </a:r>
            <a:r>
              <a:rPr lang="ru-RU" sz="1000" dirty="0"/>
              <a:t> - проекты, сфокусированные на поддержке и развитии новой роли семьи в образовании, а также взаимодействии разных поколений.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000" b="1" dirty="0"/>
              <a:t>«Образование для каждого»</a:t>
            </a:r>
            <a:r>
              <a:rPr lang="ru-RU" sz="1000" dirty="0"/>
              <a:t> - направлены на повышение доступности качественного образования для групп со специальными запросами (в </a:t>
            </a:r>
            <a:r>
              <a:rPr lang="ru-RU" sz="1000" dirty="0" err="1"/>
              <a:t>т.ч</a:t>
            </a:r>
            <a:r>
              <a:rPr lang="ru-RU" sz="1000" dirty="0"/>
              <a:t>. представителей «серебряного» возраста), персонализацию обучения;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000" b="1" dirty="0"/>
              <a:t>«Сила сообщества»</a:t>
            </a:r>
            <a:r>
              <a:rPr lang="ru-RU" sz="1000" dirty="0"/>
              <a:t> - проекты, развивающие образовательные инициативы для местных сообществ, вовлекающие сообщества в развитие образования, а также поддерживающие P2P и наставничество;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000" b="1" dirty="0"/>
              <a:t>«Популяризация в образовании»</a:t>
            </a:r>
            <a:r>
              <a:rPr lang="ru-RU" sz="1000" dirty="0"/>
              <a:t> - просветительские культурные инициативы, продвижение и позиционирование проектов и идей в образовательной среде, медиа в образовании.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000" b="1" dirty="0"/>
              <a:t>«Среда для инноваций»</a:t>
            </a:r>
            <a:r>
              <a:rPr lang="ru-RU" sz="1000" dirty="0"/>
              <a:t> - инициативы, направленные на стимулирование и управление инновациями (в </a:t>
            </a:r>
            <a:r>
              <a:rPr lang="ru-RU" sz="1000" dirty="0" err="1"/>
              <a:t>т.ч</a:t>
            </a:r>
            <a:r>
              <a:rPr lang="ru-RU" sz="1000" dirty="0"/>
              <a:t>. в организациях), новые исследования в образовании, новые подходы к масштабированию инноваций.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000" b="1" dirty="0"/>
              <a:t>Подать заявку можно по ссылке ниже или на </a:t>
            </a:r>
            <a:r>
              <a:rPr lang="ru-RU" sz="1000" b="1" u="sng" dirty="0">
                <a:hlinkClick r:id="rId5"/>
              </a:rPr>
              <a:t>сайте </a:t>
            </a:r>
            <a:r>
              <a:rPr lang="ru-RU" sz="1000" b="1" u="sng" dirty="0" err="1">
                <a:hlinkClick r:id="rId5"/>
              </a:rPr>
              <a:t>КИвО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61108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20BFF7-ED81-8DAC-5589-3AC6ED073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Условия участия в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КИвО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99B8FB-2621-36FB-8A00-23F669ADD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k1-116-c1\Desktop\ШПИ\Условия участия в КИВ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3" y="1341656"/>
            <a:ext cx="11088726" cy="495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6167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521</Words>
  <Application>Microsoft Office PowerPoint</Application>
  <PresentationFormat>Произвольный</PresentationFormat>
  <Paragraphs>63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Century Gothic</vt:lpstr>
      <vt:lpstr>Calibri Light</vt:lpstr>
      <vt:lpstr>Book Antiqua</vt:lpstr>
      <vt:lpstr>Calibri</vt:lpstr>
      <vt:lpstr>Wingdings</vt:lpstr>
      <vt:lpstr>Тема Office</vt:lpstr>
      <vt:lpstr>Разработка грантовой заявки в Российский научный фонд (РНФ): кейс ТГПУ</vt:lpstr>
      <vt:lpstr>Цели Российского научного фонда (РНФ) </vt:lpstr>
      <vt:lpstr> Текущие конкурсы РНФ</vt:lpstr>
      <vt:lpstr>Реализуемые проекты в ТГПУ (лаборатория КФЦОС)</vt:lpstr>
      <vt:lpstr>Риски участия</vt:lpstr>
      <vt:lpstr>Конкурентные преимущества заявки</vt:lpstr>
      <vt:lpstr>Рекомендации</vt:lpstr>
      <vt:lpstr>Конкурс инноваций в образовании(КИвО)</vt:lpstr>
      <vt:lpstr>Условия участия в КИвО</vt:lpstr>
      <vt:lpstr>Номинации КИвО</vt:lpstr>
      <vt:lpstr>Этапы конкурса КИвО</vt:lpstr>
      <vt:lpstr>Росмолодежь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Хозяйка</dc:creator>
  <cp:lastModifiedBy>Obuchov</cp:lastModifiedBy>
  <cp:revision>30</cp:revision>
  <dcterms:created xsi:type="dcterms:W3CDTF">2022-07-05T02:47:40Z</dcterms:created>
  <dcterms:modified xsi:type="dcterms:W3CDTF">2022-10-27T03:24:34Z</dcterms:modified>
</cp:coreProperties>
</file>