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3" r:id="rId5"/>
    <p:sldId id="270" r:id="rId6"/>
    <p:sldId id="271" r:id="rId7"/>
    <p:sldId id="274" r:id="rId8"/>
    <p:sldId id="273" r:id="rId9"/>
    <p:sldId id="277" r:id="rId10"/>
    <p:sldId id="275" r:id="rId11"/>
    <p:sldId id="281" r:id="rId12"/>
    <p:sldId id="278" r:id="rId13"/>
    <p:sldId id="272" r:id="rId14"/>
    <p:sldId id="276" r:id="rId15"/>
    <p:sldId id="279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9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50021"/>
    <a:srgbClr val="BC8A45"/>
    <a:srgbClr val="ECCF80"/>
    <a:srgbClr val="BF9253"/>
    <a:srgbClr val="BA8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92" d="100"/>
          <a:sy n="92" d="100"/>
        </p:scale>
        <p:origin x="-168" y="115"/>
      </p:cViewPr>
      <p:guideLst>
        <p:guide orient="horz" pos="79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3.114.98\Infocent\&#1054;&#1058;&#1063;&#1045;&#1058;&#1067;\2022\&#1043;&#1086;&#1076;&#1086;&#1074;&#1086;&#1081;%20&#1086;&#1090;&#1095;&#1077;&#1090;\&#1044;&#1080;&#1072;&#1075;&#1088;&#1072;&#1084;&#1084;&#1099;\&#1076;&#1080;&#1085;&#1072;&#1084;&#1080;&#1082;&#1072;%20&#1087;&#1086;%20&#1087;&#1088;&#1080;&#1077;&#1084;&#109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3.114.98\Infocent\&#1054;&#1058;&#1063;&#1045;&#1058;&#1067;\2022\&#1043;&#1086;&#1076;&#1086;&#1074;&#1086;&#1081;%20&#1086;&#1090;&#1095;&#1077;&#1090;\&#1044;&#1080;&#1072;&#1075;&#1088;&#1072;&#1084;&#1084;&#1099;\&#1076;&#1080;&#1085;&#1072;&#1084;&#1080;&#1082;&#1072;%20&#1087;&#1086;%20&#1092;&#1080;&#1085;&#1072;&#1085;&#1089;&#1072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'[динамика по приему.xlsx]Лист1'!$B$1</c:f>
              <c:strCache>
                <c:ptCount val="1"/>
                <c:pt idx="0">
                  <c:v>мероприятия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'[динамика по приему.xlsx]Лист1'!$A$2:$A$4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'[динамика по приему.xlsx]Лист1'!$B$2:$B$4</c:f>
              <c:numCache>
                <c:formatCode>General</c:formatCode>
                <c:ptCount val="3"/>
                <c:pt idx="0">
                  <c:v>362</c:v>
                </c:pt>
                <c:pt idx="1">
                  <c:v>308</c:v>
                </c:pt>
                <c:pt idx="2">
                  <c:v>373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479936"/>
        <c:axId val="146083200"/>
      </c:barChart>
      <c:catAx>
        <c:axId val="157479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083200"/>
        <c:crosses val="autoZero"/>
        <c:auto val="1"/>
        <c:lblAlgn val="ctr"/>
        <c:lblOffset val="100"/>
        <c:noMultiLvlLbl val="0"/>
      </c:catAx>
      <c:valAx>
        <c:axId val="146083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7479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34484937919081E-2"/>
          <c:y val="5.6949671741960639E-2"/>
          <c:w val="0.87511031640953529"/>
          <c:h val="0.87172720120860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мероприятия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14730</c:v>
                </c:pt>
                <c:pt idx="1">
                  <c:v>11485.7</c:v>
                </c:pt>
                <c:pt idx="2">
                  <c:v>13116.8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615296"/>
        <c:axId val="143300800"/>
      </c:barChart>
      <c:catAx>
        <c:axId val="18661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krobat Black" pitchFamily="50" charset="-52"/>
              </a:defRPr>
            </a:pPr>
            <a:endParaRPr lang="ru-RU"/>
          </a:p>
        </c:txPr>
        <c:crossAx val="143300800"/>
        <c:crosses val="autoZero"/>
        <c:auto val="1"/>
        <c:lblAlgn val="ctr"/>
        <c:lblOffset val="100"/>
        <c:noMultiLvlLbl val="0"/>
      </c:catAx>
      <c:valAx>
        <c:axId val="143300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615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E098E3-D322-4BD1-B847-9D38E8035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AE2FDBC-618A-4F83-AD64-2831583FB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1D43635-CFAA-4354-9D9E-654202F8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54107E-DB7C-4192-87A7-6822FD6B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3AF307-F88D-4D17-B23A-473A70CF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48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88F655-F729-40FF-8967-9D61EC10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25BB456-A478-4868-8F98-5A241C691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ED302EB-E07D-4E7C-82FB-AD77F72CD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791B2A-737D-4FBB-B197-FA210323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60CB4C-E8A0-44CE-89AE-CAFA1113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8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3D00399-4B6F-4777-BE0F-7AC600306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85E8E0-95C1-4047-BA36-E7C171FA0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AB20A1-67A9-4C9C-AFA1-AC0CAFCF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5A5815E-8F5E-43AC-8D4B-1906B634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1BFAA6-0101-466F-AE8B-89E9E490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3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17B587-9245-4C6B-AA9F-39C35415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D7B81D-BD15-41FD-836A-A835B65CD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B590559-6C24-4B34-96DA-F37023B6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1284FC6-9FEF-4C53-96C4-497457CB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738F7D-8C1A-48BA-A7E1-22334278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1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F8E251-CACF-4366-9219-47C23DAE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60987B-AB33-458E-9DB6-8239D67E6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388374-CA85-4E1E-A1BB-7751C092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DFEB0C4-664C-4F0E-B01F-D6EA06D2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8090BF-2D31-472C-B678-0D19A7A0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56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206149-B4A3-43E5-A0D6-B76F787E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5C46FEC-6E4D-4FDA-8D6B-1C3412CBC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08642DF-5136-499B-B7F0-BEC64D09C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28A6AEE-B72C-4057-9329-A0146340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A5A78F9-223C-4990-A51A-EEE0DF5E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EC67834-92D1-42A6-966A-E6DC57CE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1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9FF6C7-6BA6-45B0-A42E-4A566B10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F8EA0E-C3D2-41B6-AB67-4EA548F39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678D5B3-F67D-43E1-9677-B9D2C6075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90CCF47-4BE7-4ED9-9A88-E6EDFB9BC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A78EA6C-3B47-4F7E-BA0E-5FF35317C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99341A3-99B1-446F-9C11-081BF9187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288B748-5C47-46D5-988D-8B4C156C6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CF4CDF2-B534-49D6-AFFB-AC6889B8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11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4DD82F-3A13-496F-857E-107800CE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2E53F58-56CD-46F4-8BEC-7340F1EF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8F01012-33A4-4F84-B86B-971CBFB2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26C9C36-6854-4CE4-B003-002E9790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23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93F56EF-A3B5-4C67-A7D2-CF087CB7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A790C78-C739-4C6D-AF6A-79407B44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875113D-2A12-4951-ACF3-F85DE82F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7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2944A7-E7C9-4D19-A16E-7EABE00F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19188E-4C99-4200-BF89-EDB80B33A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0E39497-C148-4902-AA5D-368240543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ECDA718-3BBB-42D6-B113-BEA286D5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5D2774F-DCF9-478A-9330-6E9D78E32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AD3B46-E41E-42DE-99D8-5FE03225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1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3F9772-0753-47C0-840A-55A1FDE63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512658A-7EB3-45BF-B86F-F3D9098EC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206C7A2-57A2-4596-BB87-AC8FF50F3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89D207F-A917-415A-9EF0-108EC413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F2A3D9A-884F-43A4-A6EF-D1E278EE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32596DE-2566-4B0E-96DE-27DEEC6F1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3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C228E5-311B-4635-9C08-2ADDA027D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77FD584-C7A6-4D35-AA5C-CF5CB5D1F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C3731ED-DF26-4D82-8BE6-0648F3763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3216B-EA3E-4D4C-B97C-BEB35108FFC8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E39C9C5-0E99-4446-A46D-5DE4AD657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16B9D5-ACD5-42DF-BDC3-EC3606098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E2456-DD89-4D53-BB00-AF3C141C9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2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Microsoft_Excel_97-2003_Worksheet1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8F479AB-E3B9-4483-8300-533965CB684D}"/>
              </a:ext>
            </a:extLst>
          </p:cNvPr>
          <p:cNvSpPr txBox="1">
            <a:spLocks/>
          </p:cNvSpPr>
          <p:nvPr/>
        </p:nvSpPr>
        <p:spPr>
          <a:xfrm>
            <a:off x="1654630" y="2317113"/>
            <a:ext cx="9144000" cy="1158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D54DFED4-3178-4885-8E09-C68AFB3FBD8B}"/>
              </a:ext>
            </a:extLst>
          </p:cNvPr>
          <p:cNvSpPr txBox="1">
            <a:spLocks/>
          </p:cNvSpPr>
          <p:nvPr/>
        </p:nvSpPr>
        <p:spPr>
          <a:xfrm>
            <a:off x="1654630" y="3243236"/>
            <a:ext cx="9144000" cy="1158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31289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krobat Black" pitchFamily="50" charset="-52"/>
              </a:rPr>
              <a:t>ОТЧЕТ ТГПУ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krobat Black" pitchFamily="50" charset="-52"/>
              </a:rPr>
              <a:t> ПО МЕЖДУНАРОДНОЙ ДЕЯТЕЛЬНОСТИ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krobat Black" pitchFamily="50" charset="-52"/>
              </a:rPr>
              <a:t> ЗА 2022 ГОД</a:t>
            </a:r>
            <a:endParaRPr lang="ru-RU" sz="4000" dirty="0">
              <a:solidFill>
                <a:srgbClr val="002060"/>
              </a:solidFill>
              <a:latin typeface="Akrobat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409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671" y="600635"/>
            <a:ext cx="7996518" cy="112955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АКАДЕМИЧЕСКАЯ МОБИЛЬНОСТЬ ТГПУ </a:t>
            </a:r>
            <a:r>
              <a:rPr lang="ru-RU" sz="2700" b="1" dirty="0" smtClean="0">
                <a:solidFill>
                  <a:srgbClr val="002060"/>
                </a:solidFill>
                <a:latin typeface="Akrobat Black" pitchFamily="50" charset="-52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Akrobat Black" pitchFamily="50" charset="-52"/>
              </a:rPr>
            </a:b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2611" y="1313293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Расширение географии обменов (+Бразилия, Вьетнам,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 Белоруссия)</a:t>
            </a:r>
            <a:endParaRPr lang="ru-RU" dirty="0" smtClean="0">
              <a:solidFill>
                <a:srgbClr val="002060"/>
              </a:solidFill>
              <a:latin typeface="Akrobat Black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Краткосрочная мобильность (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онлайн Бразилия, Вьетнам, Китай, Белоруссия, Казахстан)</a:t>
            </a:r>
            <a:endParaRPr lang="ru-RU" dirty="0" smtClean="0">
              <a:solidFill>
                <a:srgbClr val="002060"/>
              </a:solidFill>
              <a:latin typeface="Akrobat Black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Возобновление очных обменов (Казахстан)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Обучение студентов ТГПУ в китайских вузах (онлайн), с сентября 2023 г. очно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Курсы китайского языка и культуры 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77" y="4760423"/>
            <a:ext cx="2992332" cy="168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79" y="4040343"/>
            <a:ext cx="2582127" cy="164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17" y="1232031"/>
            <a:ext cx="2664296" cy="199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37" y="2960224"/>
            <a:ext cx="2376264" cy="189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13" y="3680302"/>
            <a:ext cx="2376264" cy="1931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ttps://www.tspu.edu.ru/images2/moskalev/news/2023/01/09/2/1_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77" y="4904439"/>
            <a:ext cx="2101476" cy="168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6096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АКАДЕМИЧЕСКАЯ МОБИЛЬНОСТЬ ТГПУ</a:t>
            </a:r>
            <a:endParaRPr lang="ru-RU" sz="2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495549"/>
              </p:ext>
            </p:extLst>
          </p:nvPr>
        </p:nvGraphicFramePr>
        <p:xfrm>
          <a:off x="1837765" y="2173142"/>
          <a:ext cx="8698752" cy="3138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688"/>
                <a:gridCol w="2174688"/>
                <a:gridCol w="2174688"/>
                <a:gridCol w="2174688"/>
              </a:tblGrid>
              <a:tr h="14011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студентов ТГПУ, прошедших обучение за рубежом не менее семестра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студентов ТГПУ, прошедших обучение за рубежом менее семестра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студентов других вузов, прошедших обучение в ТГПУ не менее семестра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студентов других вузов, прошедших обучение в ТГПУ  менее  семестра </a:t>
                      </a:r>
                      <a:endParaRPr lang="ru-RU" dirty="0"/>
                    </a:p>
                  </a:txBody>
                  <a:tcPr/>
                </a:tc>
              </a:tr>
              <a:tr h="1401134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002060"/>
                          </a:solidFill>
                          <a:latin typeface="Akrobat Black" pitchFamily="50" charset="-52"/>
                        </a:rPr>
                        <a:t>20</a:t>
                      </a:r>
                      <a:endParaRPr lang="ru-RU" sz="3600" dirty="0">
                        <a:solidFill>
                          <a:srgbClr val="002060"/>
                        </a:solidFill>
                        <a:latin typeface="Akrobat Black" pitchFamily="50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002060"/>
                          </a:solidFill>
                          <a:latin typeface="Akrobat Black" pitchFamily="50" charset="-52"/>
                        </a:rPr>
                        <a:t>15</a:t>
                      </a:r>
                      <a:endParaRPr lang="ru-RU" sz="3600" dirty="0">
                        <a:solidFill>
                          <a:srgbClr val="002060"/>
                        </a:solidFill>
                        <a:latin typeface="Akrobat Black" pitchFamily="50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002060"/>
                          </a:solidFill>
                          <a:latin typeface="Akrobat Black" pitchFamily="50" charset="-52"/>
                        </a:rPr>
                        <a:t>13</a:t>
                      </a:r>
                      <a:endParaRPr lang="ru-RU" sz="3600" dirty="0">
                        <a:solidFill>
                          <a:srgbClr val="002060"/>
                        </a:solidFill>
                        <a:latin typeface="Akrobat Black" pitchFamily="50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002060"/>
                          </a:solidFill>
                          <a:latin typeface="Akrobat Black" pitchFamily="50" charset="-52"/>
                        </a:rPr>
                        <a:t>130</a:t>
                      </a:r>
                      <a:endParaRPr lang="ru-RU" sz="3600" dirty="0">
                        <a:solidFill>
                          <a:srgbClr val="002060"/>
                        </a:solidFill>
                        <a:latin typeface="Akrobat Black" pitchFamily="50" charset="-5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3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29318" y="365126"/>
            <a:ext cx="7624482" cy="10692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krobat Black" pitchFamily="50" charset="-52"/>
              </a:rPr>
              <a:t>РАЗВИТИЕ СТРАТЕГИЧЕСКОГО ПАРТНЁРСТВА</a:t>
            </a:r>
            <a:endParaRPr lang="ru-RU" sz="2400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05543" y="1719531"/>
            <a:ext cx="9105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  <a:cs typeface="Times New Roman" panose="02020603050405020304" pitchFamily="18" charset="0"/>
              </a:rPr>
              <a:t>Соглашения о сотрудничестве с: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Южно-Казахстанским </a:t>
            </a:r>
            <a:r>
              <a:rPr lang="ru-RU" dirty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государственным педагогическим университетом 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(Казахстан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Луганским </a:t>
            </a:r>
            <a:r>
              <a:rPr lang="ru-RU" dirty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государственным педагогическим университетом (ЛНР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Жетысуским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университетом им. Ильяса </a:t>
            </a:r>
            <a:r>
              <a:rPr lang="ru-RU" dirty="0" err="1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Жансугурова</a:t>
            </a:r>
            <a:r>
              <a:rPr lang="ru-RU" dirty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(Казахстан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Цзилиньским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университетом иностранных языков (КНР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Иссык-Кульским </a:t>
            </a:r>
            <a:r>
              <a:rPr lang="ru-RU" dirty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государственным университетом им. К. </a:t>
            </a:r>
            <a:r>
              <a:rPr lang="ru-RU" dirty="0" err="1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Тыныстанова</a:t>
            </a:r>
            <a:r>
              <a:rPr lang="ru-RU" dirty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ыргызстан</a:t>
            </a:r>
            <a:r>
              <a:rPr lang="ru-RU" dirty="0" smtClean="0">
                <a:solidFill>
                  <a:srgbClr val="002060"/>
                </a:solidFill>
                <a:latin typeface="Akrobat" pitchFamily="50" charset="-52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Akrobat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static7.tgstat.ru/channels/_0/21/212869cca3afc80e732f2dd25c2435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65" y="4371239"/>
            <a:ext cx="1961782" cy="196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61664" y="5692171"/>
            <a:ext cx="406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Внутренняя академическая мобильность (математика, русский язык)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14" name="Picture 4" descr="S2wylx90iwhhirts6nez21bxh5l17n7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12" y="3953435"/>
            <a:ext cx="2653554" cy="165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884022" y="5704330"/>
            <a:ext cx="3101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Международный форум Китайско-российского союза 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5"/>
          <a:srcRect l="1363" t="19604" r="25166" b="17842"/>
          <a:stretch/>
        </p:blipFill>
        <p:spPr bwMode="auto">
          <a:xfrm>
            <a:off x="4605827" y="3568661"/>
            <a:ext cx="2952328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01271" y="3793939"/>
            <a:ext cx="3261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Экспорт образования в рамках Большого университета</a:t>
            </a:r>
            <a:r>
              <a:rPr lang="ru-RU" sz="1400" dirty="0" smtClean="0">
                <a:solidFill>
                  <a:srgbClr val="002060"/>
                </a:solidFill>
                <a:latin typeface="Akrobat Black" pitchFamily="50" charset="-52"/>
              </a:rPr>
              <a:t> </a:t>
            </a:r>
            <a:endParaRPr lang="ru-RU" sz="1400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2" y="1085407"/>
            <a:ext cx="847568" cy="84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69342" y="526491"/>
            <a:ext cx="5522258" cy="95268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krobat Black" pitchFamily="50" charset="-52"/>
              </a:rPr>
              <a:t>НАУКА В ТГПУ</a:t>
            </a:r>
            <a:endParaRPr lang="ru-RU" sz="2400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4007" y="1501843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Более 20 международных научных мероприятий на базе ТГПУ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8423" y="178987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Бразилия, Германия, Китай, Венгрия, Эстония, Армения, Белоруссия, Казахстан, Таджикистан, Монголия, Нидерланды, Италия 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3"/>
          <a:srcRect l="6567" t="14758" r="29750" b="4185"/>
          <a:stretch/>
        </p:blipFill>
        <p:spPr bwMode="auto">
          <a:xfrm>
            <a:off x="5686455" y="4580258"/>
            <a:ext cx="2592288" cy="1868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38583" y="294200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41 представитель ТГПУ 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21" name="Picture 4" descr="https://www.tspu.edu.ru/files/golubeva/diss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16" y="3435645"/>
            <a:ext cx="1889659" cy="909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TextBox 21"/>
          <p:cNvSpPr txBox="1"/>
          <p:nvPr/>
        </p:nvSpPr>
        <p:spPr>
          <a:xfrm>
            <a:off x="2978280" y="399232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Аспирантка ИИЯМС (Китай) защитила кандидатскую диссертацию 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13" y="1181461"/>
            <a:ext cx="862492" cy="862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28375" y="425030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krobat Black" pitchFamily="50" charset="-52"/>
              </a:rPr>
              <a:t>SECITEC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:</a:t>
            </a:r>
            <a:r>
              <a:rPr lang="en-US" dirty="0" smtClean="0">
                <a:solidFill>
                  <a:srgbClr val="002060"/>
                </a:solidFill>
                <a:latin typeface="Akrobat Black" pitchFamily="50" charset="-52"/>
              </a:rPr>
              <a:t> 1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0</a:t>
            </a:r>
            <a:r>
              <a:rPr lang="en-US" dirty="0" smtClean="0">
                <a:solidFill>
                  <a:srgbClr val="002060"/>
                </a:solidFill>
                <a:latin typeface="Akrobat Black" pitchFamily="50" charset="-52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докладов (19 участников) от ТГПУ с последующими публикациями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515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3648635" y="295836"/>
            <a:ext cx="7490012" cy="582706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rgbClr val="002060"/>
                </a:solidFill>
                <a:latin typeface="Akrobat Black" pitchFamily="50" charset="-52"/>
                <a:cs typeface="Arial" panose="020B0604020202020204" pitchFamily="34" charset="0"/>
              </a:rPr>
              <a:t>Продвижение бренда ТГПУ на мировом </a:t>
            </a:r>
            <a:r>
              <a:rPr lang="ru-RU" sz="2700" b="1" dirty="0" smtClean="0">
                <a:solidFill>
                  <a:srgbClr val="002060"/>
                </a:solidFill>
                <a:latin typeface="Akrobat Black" pitchFamily="50" charset="-52"/>
                <a:cs typeface="Arial" panose="020B0604020202020204" pitchFamily="34" charset="0"/>
              </a:rPr>
              <a:t>рынке</a:t>
            </a:r>
            <a:endParaRPr lang="ru-RU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7"/>
          <a:stretch/>
        </p:blipFill>
        <p:spPr bwMode="auto">
          <a:xfrm>
            <a:off x="314687" y="1409027"/>
            <a:ext cx="884903" cy="87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860017"/>
              </p:ext>
            </p:extLst>
          </p:nvPr>
        </p:nvGraphicFramePr>
        <p:xfrm>
          <a:off x="1792940" y="968189"/>
          <a:ext cx="9287435" cy="5696900"/>
        </p:xfrm>
        <a:graphic>
          <a:graphicData uri="http://schemas.openxmlformats.org/drawingml/2006/table">
            <a:tbl>
              <a:tblPr/>
              <a:tblGrid>
                <a:gridCol w="72400"/>
                <a:gridCol w="1675719"/>
                <a:gridCol w="7539316"/>
              </a:tblGrid>
              <a:tr h="618564">
                <a:tc>
                  <a:txBody>
                    <a:bodyPr/>
                    <a:lstStyle/>
                    <a:p>
                      <a:pPr algn="ctr" fontAlgn="t"/>
                      <a:endParaRPr lang="ru-RU" sz="4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 smtClean="0">
                        <a:solidFill>
                          <a:schemeClr val="tx1"/>
                        </a:solidFill>
                        <a:effectLst/>
                        <a:latin typeface="Akrobat Black" pitchFamily="50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krobat Black" pitchFamily="50" charset="-52"/>
                          <a:ea typeface="+mn-ea"/>
                          <a:cs typeface="Arial" panose="020B0604020202020204" pitchFamily="34" charset="0"/>
                        </a:rPr>
                        <a:t>Times Higher Education Impact Rankings</a:t>
                      </a:r>
                      <a:endParaRPr lang="ru-RU" sz="1000" b="0" kern="1200" dirty="0" smtClean="0">
                        <a:solidFill>
                          <a:schemeClr val="tx1"/>
                        </a:solidFill>
                        <a:effectLst/>
                        <a:latin typeface="Akrobat Black" pitchFamily="50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место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среди всех российских университетов</a:t>
                      </a:r>
                      <a:endParaRPr lang="en-US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1001+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мировом рейтинге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7336">
                <a:tc>
                  <a:txBody>
                    <a:bodyPr/>
                    <a:lstStyle/>
                    <a:p>
                      <a:pPr algn="ctr" fontAlgn="t"/>
                      <a:endParaRPr lang="ru-RU" sz="4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 smtClean="0">
                        <a:solidFill>
                          <a:schemeClr val="tx1"/>
                        </a:solidFill>
                        <a:effectLst/>
                        <a:latin typeface="Akrobat Black" pitchFamily="50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krobat Black" pitchFamily="50" charset="-52"/>
                          <a:ea typeface="+mn-ea"/>
                          <a:cs typeface="Arial" panose="020B0604020202020204" pitchFamily="34" charset="0"/>
                        </a:rPr>
                        <a:t>QS </a:t>
                      </a:r>
                      <a:r>
                        <a:rPr lang="ru-RU" sz="1000" b="0" kern="1200" dirty="0" err="1" smtClean="0">
                          <a:solidFill>
                            <a:schemeClr val="tx1"/>
                          </a:solidFill>
                          <a:effectLst/>
                          <a:latin typeface="Akrobat Black" pitchFamily="50" charset="-52"/>
                          <a:ea typeface="+mn-ea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krobat Black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dirty="0" err="1" smtClean="0">
                          <a:solidFill>
                            <a:schemeClr val="tx1"/>
                          </a:solidFill>
                          <a:effectLst/>
                          <a:latin typeface="Akrobat Black" pitchFamily="50" charset="-52"/>
                          <a:ea typeface="+mn-ea"/>
                          <a:cs typeface="Arial" panose="020B0604020202020204" pitchFamily="34" charset="0"/>
                        </a:rPr>
                        <a:t>Rankings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krobat Black" pitchFamily="50" charset="-52"/>
                          <a:ea typeface="+mn-ea"/>
                          <a:cs typeface="Arial" panose="020B0604020202020204" pitchFamily="34" charset="0"/>
                        </a:rPr>
                        <a:t>: EECA</a:t>
                      </a: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 место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среди педагогических вузов России</a:t>
                      </a:r>
                      <a:b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место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среди всех российских университетов</a:t>
                      </a:r>
                      <a:b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221-230 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университеты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 СНГ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 fontAlgn="t"/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Центральной и Восточной Европы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2386">
                <a:tc>
                  <a:txBody>
                    <a:bodyPr/>
                    <a:lstStyle/>
                    <a:p>
                      <a:pPr algn="ctr" fontAlgn="t"/>
                      <a:endParaRPr lang="ru-RU" sz="40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QS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World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Rankings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by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Subject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Physics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Astronomy</a:t>
                      </a: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единственный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педагогический вуз России в рейтинге</a:t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место 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среди всех университетов России</a:t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551-600 место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среди мировых университетов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2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Best Global Univerisities for Physics by U.S. News and World Report</a:t>
                      </a: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effectLst/>
                          <a:latin typeface="arial"/>
                        </a:rPr>
                        <a:t>единственный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педагогический вуз России в рейтинге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  <a:latin typeface="arial"/>
                        </a:rPr>
                        <a:t>один из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 20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лучших университетов России, включенных в </a:t>
                      </a:r>
                      <a:r>
                        <a:rPr lang="ru-RU" sz="1200" dirty="0" smtClean="0">
                          <a:effectLst/>
                          <a:latin typeface="arial"/>
                        </a:rPr>
                        <a:t>список</a:t>
                      </a:r>
                      <a:endParaRPr lang="pt-BR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5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U-Multirank</a:t>
                      </a: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1" dirty="0" smtClean="0">
                          <a:effectLst/>
                          <a:latin typeface="arial"/>
                        </a:rPr>
                        <a:t>1 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педагогических вузов России</a:t>
                      </a:r>
                      <a:br>
                        <a:rPr lang="ru-RU" sz="1200" dirty="0">
                          <a:effectLst/>
                          <a:latin typeface="arial"/>
                        </a:rPr>
                      </a:br>
                      <a:r>
                        <a:rPr lang="ru-RU" sz="1200" b="1" dirty="0">
                          <a:effectLst/>
                          <a:latin typeface="arial"/>
                        </a:rPr>
                        <a:t>топ-10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сильнейших вузов </a:t>
                      </a:r>
                      <a:r>
                        <a:rPr lang="ru-RU" sz="1200" dirty="0" smtClean="0">
                          <a:effectLst/>
                          <a:latin typeface="arial"/>
                        </a:rPr>
                        <a:t>России</a:t>
                      </a:r>
                      <a:endParaRPr lang="pt-BR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5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Scimago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t"/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Institutions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Rankings</a:t>
                      </a:r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effectLst/>
                          <a:latin typeface="arial"/>
                        </a:rPr>
                        <a:t>3 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педагогических вузов России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b="1" dirty="0">
                          <a:effectLst/>
                          <a:latin typeface="arial"/>
                        </a:rPr>
                        <a:t>87 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всех университетов </a:t>
                      </a:r>
                      <a:r>
                        <a:rPr lang="ru-RU" sz="1200" dirty="0" smtClean="0">
                          <a:effectLst/>
                          <a:latin typeface="arial"/>
                        </a:rPr>
                        <a:t>России</a:t>
                      </a:r>
                      <a:endParaRPr lang="ru-RU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4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Nature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Index</a:t>
                      </a: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effectLst/>
                          <a:latin typeface="arial"/>
                        </a:rPr>
                        <a:t>1 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педагогических вузов России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b="1" dirty="0">
                          <a:effectLst/>
                          <a:latin typeface="arial"/>
                        </a:rPr>
                        <a:t>23 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всех университетов </a:t>
                      </a:r>
                      <a:r>
                        <a:rPr lang="ru-RU" sz="1200" dirty="0" smtClean="0">
                          <a:effectLst/>
                          <a:latin typeface="arial"/>
                        </a:rPr>
                        <a:t>России</a:t>
                      </a:r>
                      <a:endParaRPr lang="ru-RU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5858">
                <a:tc>
                  <a:txBody>
                    <a:bodyPr/>
                    <a:lstStyle/>
                    <a:p>
                      <a:pPr algn="ctr" fontAlgn="t"/>
                      <a:endParaRPr lang="ru-RU" sz="4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Ranking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Universitites</a:t>
                      </a: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effectLst/>
                          <a:latin typeface="arial"/>
                        </a:rPr>
                        <a:t>2 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педагогических вузов России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b="1" dirty="0">
                          <a:effectLst/>
                          <a:latin typeface="arial"/>
                        </a:rPr>
                        <a:t>58 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всех университетов </a:t>
                      </a:r>
                      <a:r>
                        <a:rPr lang="ru-RU" sz="1200" dirty="0" smtClean="0">
                          <a:effectLst/>
                          <a:latin typeface="arial"/>
                        </a:rPr>
                        <a:t>России</a:t>
                      </a:r>
                      <a:endParaRPr lang="ru-RU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3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uniRank</a:t>
                      </a:r>
                      <a:endParaRPr lang="ru-RU" sz="1000" b="0" dirty="0" smtClean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effectLst/>
                          <a:latin typeface="arial"/>
                        </a:rPr>
                        <a:t>3 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место 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среди педагогических вузов России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/>
                      </a:r>
                      <a:br>
                        <a:rPr lang="ru-RU" sz="1200" b="1" dirty="0">
                          <a:effectLst/>
                          <a:latin typeface="arial"/>
                        </a:rPr>
                      </a:br>
                      <a:r>
                        <a:rPr lang="ru-RU" sz="1200" b="1" dirty="0">
                          <a:effectLst/>
                          <a:latin typeface="arial"/>
                        </a:rPr>
                        <a:t>85 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всех университетов </a:t>
                      </a:r>
                      <a:r>
                        <a:rPr lang="ru-RU" sz="1200" dirty="0" smtClean="0">
                          <a:effectLst/>
                          <a:latin typeface="arial"/>
                        </a:rPr>
                        <a:t>России</a:t>
                      </a:r>
                      <a:endParaRPr lang="ru-RU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60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Ranking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Academic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Performance</a:t>
                      </a:r>
                      <a:r>
                        <a:rPr lang="ru-RU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fontAlgn="t"/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effectLst/>
                          <a:latin typeface="arial"/>
                        </a:rPr>
                        <a:t>единственный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 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педагогических вуз России в рейтинге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b="1" dirty="0">
                          <a:effectLst/>
                          <a:latin typeface="arial"/>
                        </a:rPr>
                        <a:t>36 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всех университетов России</a:t>
                      </a:r>
                      <a:endParaRPr lang="ru-RU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5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000" b="0" dirty="0" smtClean="0">
                          <a:effectLst/>
                          <a:latin typeface="Akrobat Black" pitchFamily="50" charset="-52"/>
                          <a:cs typeface="Arial" panose="020B0604020202020204" pitchFamily="34" charset="0"/>
                        </a:rPr>
                        <a:t>Round University Ranking</a:t>
                      </a:r>
                      <a:endParaRPr lang="ru-RU" sz="1000" b="0" dirty="0">
                        <a:effectLst/>
                        <a:latin typeface="Akrobat Black" pitchFamily="50" charset="-52"/>
                        <a:cs typeface="Arial" panose="020B0604020202020204" pitchFamily="34" charset="0"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200" b="1" dirty="0" smtClean="0">
                          <a:effectLst/>
                          <a:latin typeface="arial"/>
                        </a:rPr>
                        <a:t>3 </a:t>
                      </a:r>
                      <a:r>
                        <a:rPr lang="ru-RU" sz="1200" b="1" dirty="0">
                          <a:effectLst/>
                          <a:latin typeface="arial"/>
                        </a:rPr>
                        <a:t>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педагогических вузов России</a:t>
                      </a:r>
                      <a:br>
                        <a:rPr lang="ru-RU" sz="1200" dirty="0">
                          <a:effectLst/>
                          <a:latin typeface="arial"/>
                        </a:rPr>
                      </a:br>
                      <a:r>
                        <a:rPr lang="ru-RU" sz="1200" b="1" dirty="0">
                          <a:effectLst/>
                          <a:latin typeface="arial"/>
                        </a:rPr>
                        <a:t>53 место</a:t>
                      </a:r>
                      <a:r>
                        <a:rPr lang="ru-RU" sz="1200" dirty="0">
                          <a:effectLst/>
                          <a:latin typeface="arial"/>
                        </a:rPr>
                        <a:t> среди всех университетов России</a:t>
                      </a:r>
                      <a:endParaRPr lang="ru-RU" sz="1200" dirty="0">
                        <a:effectLst/>
                      </a:endParaRPr>
                    </a:p>
                  </a:txBody>
                  <a:tcPr marL="11910" marR="11910" marT="5955" marB="5955">
                    <a:lnL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38" y="1061990"/>
            <a:ext cx="86409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" descr="https://lh6.googleusercontent.com/Ti2xTNiDiCb9iNzjCJLKYn2HHYeHhC0GMyzDVG3QmmzMLQEbxh6BZXBIr1ku4MUDK_zLp8n2P8zEUoGxcjQihGcEP16jA6LMI0uanbF0JD1A8ojAr20W0bOpqw1tmavw8Zvjy-3yP7fpTk9jsNe_ZvMrgW28N76leansuA80kgYChTLxvjhyX73nUYUES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54" y="1692133"/>
            <a:ext cx="720080" cy="4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lh5.googleusercontent.com/bBeWz9vlQ21BcmUsthVf1WBVxzw-1USLN37Jsn6Qjm95OCh_xWcF28ay8gPyQHJ5D4zbzZBMnfQ-zj_AxhnJYQx8eG5i99ZWiK9141O1h_749W7kMRbZQUJVflw4OXMZY3QrCFN8wVpeVV08wu9tXllsLGZCmB6ogWSvU5m1JjPSwKG0_qy8NttKdjS9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28" y="2286418"/>
            <a:ext cx="372747" cy="4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5US News ranking.jpg.(1000x1000x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19" y="2897759"/>
            <a:ext cx="648072" cy="43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ЮЗГУ в лидерах рейтинга U-Multirank | Юго-Западный государственный  университе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46" y="3518357"/>
            <a:ext cx="576064" cy="4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УдГУ – в международном рейтинге SCImago Institutions Rankings | Удмуртский  государственный университе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840" y="3779786"/>
            <a:ext cx="864096" cy="51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natureinde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61" y="4202867"/>
            <a:ext cx="792088" cy="44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webometraics ranking amrit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18" y="4850069"/>
            <a:ext cx="936105" cy="3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uniran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96" y="5300046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URA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58" y="5741059"/>
            <a:ext cx="720079" cy="36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Мировой рейтинг университетов RUR - 2020 - РИА Новости, 15.09.20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57" y="6191037"/>
            <a:ext cx="576064" cy="2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2024"/>
            <a:ext cx="10515600" cy="9681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krobat Black" pitchFamily="50" charset="-52"/>
              </a:rPr>
              <a:t>МЕЖДУНАРОДНАЯ ДЕЯТЕЛЬНОСТЬ ТГПУ</a:t>
            </a:r>
            <a:endParaRPr lang="ru-RU" sz="2400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766046" y="1618131"/>
            <a:ext cx="855232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Akrobat Black" pitchFamily="50" charset="-52"/>
                <a:cs typeface="Times New Roman" panose="02020603050405020304" pitchFamily="18" charset="0"/>
              </a:rPr>
              <a:t>V </a:t>
            </a:r>
            <a:r>
              <a:rPr lang="ru-RU" sz="1800" dirty="0" smtClean="0">
                <a:solidFill>
                  <a:srgbClr val="002060"/>
                </a:solidFill>
                <a:latin typeface="Akrobat Black" pitchFamily="50" charset="-52"/>
                <a:cs typeface="Times New Roman" panose="02020603050405020304" pitchFamily="18" charset="0"/>
              </a:rPr>
              <a:t>Лингвофестиваль «Дружба народов»</a:t>
            </a:r>
            <a:endParaRPr lang="ru-RU" sz="1800" dirty="0">
              <a:solidFill>
                <a:srgbClr val="002060"/>
              </a:solidFill>
              <a:latin typeface="Akrobat Black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70" y="2043210"/>
            <a:ext cx="135264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Диплом победителя page 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321" y="1713550"/>
            <a:ext cx="2851335" cy="201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4451185" y="2251539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Akrobat Black" pitchFamily="50" charset="-52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Студентка ИФФ победитель одного из треков  на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Третьей Международной исторической школе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в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Туле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99" y="5031108"/>
            <a:ext cx="2725226" cy="125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TextBox 24"/>
          <p:cNvSpPr txBox="1"/>
          <p:nvPr/>
        </p:nvSpPr>
        <p:spPr>
          <a:xfrm>
            <a:off x="2955123" y="4059433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Четвертая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Международная историческая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школа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в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Екатеринбурге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72" y="4096871"/>
            <a:ext cx="2891416" cy="204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TextBox 26"/>
          <p:cNvSpPr txBox="1"/>
          <p:nvPr/>
        </p:nvSpPr>
        <p:spPr>
          <a:xfrm>
            <a:off x="8657619" y="614708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krobat Black" pitchFamily="50" charset="-52"/>
              </a:rPr>
              <a:t>Global July </a:t>
            </a:r>
            <a:r>
              <a:rPr lang="en-US" dirty="0" smtClean="0">
                <a:solidFill>
                  <a:srgbClr val="002060"/>
                </a:solidFill>
                <a:latin typeface="Akrobat Black" pitchFamily="50" charset="-52"/>
              </a:rPr>
              <a:t>2022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 (ИИЯМС, БХФ)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303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9318" y="365126"/>
            <a:ext cx="7624482" cy="98854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Akrobat Black" pitchFamily="50" charset="-52"/>
              </a:rPr>
              <a:t>МЕЖДУНАРОДНАЯ ДЕЯТЕЛЬНОСТЬ ТГПУ</a:t>
            </a:r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1005458"/>
            <a:ext cx="2942129" cy="196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/>
          <p:cNvSpPr txBox="1"/>
          <p:nvPr/>
        </p:nvSpPr>
        <p:spPr>
          <a:xfrm>
            <a:off x="3460376" y="1530190"/>
            <a:ext cx="465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Визит делегации учителей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Центра русского языка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из Монголии 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23410" y="4312024"/>
            <a:ext cx="5182471" cy="949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krobat Black" pitchFamily="50" charset="-52"/>
                <a:cs typeface="Times New Roman" panose="02020603050405020304" pitchFamily="18" charset="0"/>
              </a:rPr>
              <a:t>Студентка ИИЯМС – призер Российско-Китайского студенческого фестиваля искусств «Симфония молодости»</a:t>
            </a:r>
            <a:endParaRPr lang="ru-RU" b="1" dirty="0">
              <a:solidFill>
                <a:srgbClr val="002060"/>
              </a:solidFill>
              <a:latin typeface="Akrobat Black" pitchFamily="50" charset="-52"/>
              <a:cs typeface="Times New Roman" panose="02020603050405020304" pitchFamily="18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19" y="5058581"/>
            <a:ext cx="2932040" cy="1652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5" name="Picture 6" descr="https://www.tspu.edu.ru/images2/moskalev/news/2022/10/31/2/DSC097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4530196"/>
            <a:ext cx="2931458" cy="19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6" name="TextBox 35"/>
          <p:cNvSpPr txBox="1"/>
          <p:nvPr/>
        </p:nvSpPr>
        <p:spPr>
          <a:xfrm>
            <a:off x="862281" y="336740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Призовые и победные места в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Международном фестивале-конкурсе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«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Устами детей говорит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Мир</a:t>
            </a:r>
            <a:r>
              <a:rPr lang="ru-RU" b="1" dirty="0" smtClean="0">
                <a:solidFill>
                  <a:srgbClr val="002060"/>
                </a:solidFill>
                <a:latin typeface="Akrobat Black" pitchFamily="50" charset="-52"/>
              </a:rPr>
              <a:t>»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37" name="Picture 8" descr="https://www.tspu.edu.ru/files/moskalev/news/2022/12/WhatsApp_Image_2022-12-13_at_17.08.1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54" y="992306"/>
            <a:ext cx="2748770" cy="2100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8" name="Прямоугольник 37"/>
          <p:cNvSpPr/>
          <p:nvPr/>
        </p:nvSpPr>
        <p:spPr>
          <a:xfrm>
            <a:off x="6275294" y="3186374"/>
            <a:ext cx="4545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Студент ИИЯМС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- победитель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конкурса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«Мы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такие разные, но все-таки мы вместе» </a:t>
            </a:r>
          </a:p>
        </p:txBody>
      </p:sp>
    </p:spTree>
    <p:extLst>
      <p:ext uri="{BB962C8B-B14F-4D97-AF65-F5344CB8AC3E}">
        <p14:creationId xmlns:p14="http://schemas.microsoft.com/office/powerpoint/2010/main" val="1968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9DBD38AE-0044-479A-8C9F-89AE44A4CB02}"/>
              </a:ext>
            </a:extLst>
          </p:cNvPr>
          <p:cNvSpPr/>
          <p:nvPr/>
        </p:nvSpPr>
        <p:spPr>
          <a:xfrm>
            <a:off x="3577718" y="5567498"/>
            <a:ext cx="4556363" cy="827574"/>
          </a:xfrm>
          <a:prstGeom prst="ellipse">
            <a:avLst/>
          </a:prstGeom>
          <a:gradFill flip="none" rotWithShape="1">
            <a:gsLst>
              <a:gs pos="86000">
                <a:schemeClr val="bg1">
                  <a:lumMod val="85000"/>
                  <a:alpha val="51000"/>
                </a:schemeClr>
              </a:gs>
              <a:gs pos="39000">
                <a:schemeClr val="tx1"/>
              </a:gs>
              <a:gs pos="100000">
                <a:schemeClr val="bg1">
                  <a:lumMod val="9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5D64320-A065-4DA9-BF91-79EC74731B94}"/>
              </a:ext>
            </a:extLst>
          </p:cNvPr>
          <p:cNvGrpSpPr/>
          <p:nvPr/>
        </p:nvGrpSpPr>
        <p:grpSpPr>
          <a:xfrm>
            <a:off x="4331160" y="4673876"/>
            <a:ext cx="3116978" cy="1518906"/>
            <a:chOff x="7491000" y="3879000"/>
            <a:chExt cx="1845000" cy="1980000"/>
          </a:xfrm>
        </p:grpSpPr>
        <p:sp>
          <p:nvSpPr>
            <p:cNvPr id="6" name="Полилиния: фигура 47">
              <a:extLst>
                <a:ext uri="{FF2B5EF4-FFF2-40B4-BE49-F238E27FC236}">
                  <a16:creationId xmlns:a16="http://schemas.microsoft.com/office/drawing/2014/main" xmlns="" id="{DECBB69F-6D8A-4A9A-9D7B-C6BF9C724445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1"/>
                </a:gs>
                <a:gs pos="92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270AE5FE-64A7-449E-B29F-46FBA38157CB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9B014078-1096-483C-8114-E8404ED125F7}"/>
              </a:ext>
            </a:extLst>
          </p:cNvPr>
          <p:cNvGrpSpPr/>
          <p:nvPr/>
        </p:nvGrpSpPr>
        <p:grpSpPr>
          <a:xfrm>
            <a:off x="5219625" y="3403232"/>
            <a:ext cx="3116978" cy="1518906"/>
            <a:chOff x="7491000" y="3879000"/>
            <a:chExt cx="1845000" cy="1980000"/>
          </a:xfrm>
          <a:gradFill flip="none" rotWithShape="1">
            <a:gsLst>
              <a:gs pos="0">
                <a:srgbClr val="A50021">
                  <a:shade val="30000"/>
                  <a:satMod val="115000"/>
                </a:srgbClr>
              </a:gs>
              <a:gs pos="50000">
                <a:srgbClr val="A50021">
                  <a:shade val="67500"/>
                  <a:satMod val="115000"/>
                </a:srgbClr>
              </a:gs>
              <a:gs pos="100000">
                <a:srgbClr val="A5002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9" name="Полилиния: фигура 38">
              <a:extLst>
                <a:ext uri="{FF2B5EF4-FFF2-40B4-BE49-F238E27FC236}">
                  <a16:creationId xmlns:a16="http://schemas.microsoft.com/office/drawing/2014/main" xmlns="" id="{E29EBA48-2124-440E-A476-204C005CB436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9A68F921-CB3C-44C3-8552-4270AFDEE186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C848D5D-17B8-4C4D-9693-C685D52527C8}"/>
              </a:ext>
            </a:extLst>
          </p:cNvPr>
          <p:cNvGrpSpPr/>
          <p:nvPr/>
        </p:nvGrpSpPr>
        <p:grpSpPr>
          <a:xfrm>
            <a:off x="6108090" y="2132589"/>
            <a:ext cx="3116978" cy="1518906"/>
            <a:chOff x="7491000" y="3879000"/>
            <a:chExt cx="1845000" cy="1980000"/>
          </a:xfr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12" name="Полилиния: фигура 41">
              <a:extLst>
                <a:ext uri="{FF2B5EF4-FFF2-40B4-BE49-F238E27FC236}">
                  <a16:creationId xmlns:a16="http://schemas.microsoft.com/office/drawing/2014/main" xmlns="" id="{EBE36FE9-A780-450C-BDE4-870317D08460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FE4F8DBC-0D6D-453C-8298-87592AE41C98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120B5170-3E9C-48A2-A725-EFA70A879158}"/>
              </a:ext>
            </a:extLst>
          </p:cNvPr>
          <p:cNvGrpSpPr/>
          <p:nvPr/>
        </p:nvGrpSpPr>
        <p:grpSpPr>
          <a:xfrm>
            <a:off x="6996555" y="861946"/>
            <a:ext cx="3116978" cy="1518906"/>
            <a:chOff x="7491000" y="3879000"/>
            <a:chExt cx="1845000" cy="1980000"/>
          </a:xfr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15" name="Полилиния: фигура 44">
              <a:extLst>
                <a:ext uri="{FF2B5EF4-FFF2-40B4-BE49-F238E27FC236}">
                  <a16:creationId xmlns:a16="http://schemas.microsoft.com/office/drawing/2014/main" xmlns="" id="{7B4BE493-665C-4E9F-BA32-8B6890EFCC6B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FD92C483-57DF-422C-82BF-2C6B8DD7D82C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7B15F5-9722-456F-B789-746412006857}"/>
              </a:ext>
            </a:extLst>
          </p:cNvPr>
          <p:cNvSpPr txBox="1"/>
          <p:nvPr/>
        </p:nvSpPr>
        <p:spPr>
          <a:xfrm>
            <a:off x="5096468" y="5252307"/>
            <a:ext cx="221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образования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499EDC-BDC7-49D4-9CB0-00DCA2C7DE07}"/>
              </a:ext>
            </a:extLst>
          </p:cNvPr>
          <p:cNvSpPr txBox="1"/>
          <p:nvPr/>
        </p:nvSpPr>
        <p:spPr>
          <a:xfrm>
            <a:off x="5957342" y="3867877"/>
            <a:ext cx="2213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стратегического партнёрства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F8A008A-C57B-43A8-8DED-870794F36CFF}"/>
              </a:ext>
            </a:extLst>
          </p:cNvPr>
          <p:cNvSpPr txBox="1"/>
          <p:nvPr/>
        </p:nvSpPr>
        <p:spPr>
          <a:xfrm>
            <a:off x="6939314" y="2714426"/>
            <a:ext cx="221398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Интернационализация образования и НИР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4AEC2D-9A2D-4E15-9C63-E356F2E541D8}"/>
              </a:ext>
            </a:extLst>
          </p:cNvPr>
          <p:cNvSpPr txBox="1"/>
          <p:nvPr/>
        </p:nvSpPr>
        <p:spPr>
          <a:xfrm>
            <a:off x="7685720" y="1402895"/>
            <a:ext cx="2213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бренда ТГПУ на мировом рынке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62" y="4082578"/>
            <a:ext cx="521880" cy="52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42" y="2714426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05345" y="1327163"/>
            <a:ext cx="523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krobat Black" pitchFamily="50" charset="-52"/>
              </a:rPr>
              <a:t>ЦЕЛИ МЕЖДУНАРОДНОЙ ДЕЯТЕЛЬНОСТИ</a:t>
            </a:r>
            <a:endParaRPr lang="ru-RU" sz="2400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58" y="5234706"/>
            <a:ext cx="780728" cy="7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7"/>
          <a:stretch/>
        </p:blipFill>
        <p:spPr bwMode="auto">
          <a:xfrm>
            <a:off x="7111074" y="1396150"/>
            <a:ext cx="661325" cy="65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0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570ED4-31B9-483F-AEC9-F3CCF488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695861"/>
            <a:ext cx="9400308" cy="9583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krobat Black" pitchFamily="50" charset="-52"/>
              </a:rPr>
              <a:t>ИНОСТРАННЫЕ ОБУЧАЮЩИЕСЯ В </a:t>
            </a:r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ТГПУ*</a:t>
            </a:r>
            <a:endParaRPr lang="ru-RU" sz="2400" b="1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D2A8B89D-A4D1-48B1-BE52-ED8349F9408E}"/>
              </a:ext>
            </a:extLst>
          </p:cNvPr>
          <p:cNvSpPr txBox="1">
            <a:spLocks/>
          </p:cNvSpPr>
          <p:nvPr/>
        </p:nvSpPr>
        <p:spPr>
          <a:xfrm>
            <a:off x="5896472" y="1978025"/>
            <a:ext cx="4417693" cy="421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BC8A45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6C4882D-C601-4378-BA6A-338412E8FE3A}"/>
              </a:ext>
            </a:extLst>
          </p:cNvPr>
          <p:cNvSpPr/>
          <p:nvPr/>
        </p:nvSpPr>
        <p:spPr>
          <a:xfrm>
            <a:off x="1785408" y="1534969"/>
            <a:ext cx="882163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krobat Black" pitchFamily="50" charset="-52"/>
              </a:rPr>
              <a:t>482 иностранных </a:t>
            </a:r>
            <a:r>
              <a:rPr lang="ru-RU" sz="2400" dirty="0" smtClean="0">
                <a:solidFill>
                  <a:srgbClr val="002060"/>
                </a:solidFill>
                <a:latin typeface="Akrobat Black" pitchFamily="50" charset="-52"/>
              </a:rPr>
              <a:t>гражданина</a:t>
            </a:r>
            <a:endParaRPr lang="ru-RU" sz="2400" dirty="0">
              <a:solidFill>
                <a:srgbClr val="002060"/>
              </a:solidFill>
              <a:latin typeface="Akrobat Black" pitchFamily="50" charset="-52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krobat Black" pitchFamily="50" charset="-52"/>
              </a:rPr>
              <a:t>16 стран 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Akrobat" pitchFamily="50" charset="-52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Афганистан				Республика Казахстан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Грузия					Республика Таджикистан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Индия					Республика Узбекистан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Киргизская Республика			США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Китайская Народная Республика	</a:t>
            </a: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Туркменистан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Монголия				Украина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Нигерия				</a:t>
            </a: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Чехия</a:t>
            </a:r>
            <a:endParaRPr lang="ru-RU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Польша					Япония 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736022" y="593265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*Данные за 2022 год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1" y="1379883"/>
            <a:ext cx="1121270" cy="112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9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A7488E7-5EF3-4726-A474-F30B8E4A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587" y="687548"/>
            <a:ext cx="9776209" cy="10830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krobat Black" pitchFamily="50" charset="-52"/>
              </a:rPr>
              <a:t>ДОЛЯ ИНОСТРАННЫХ ОБУЧАЮЩИХСЯ В ТГПУ*</a:t>
            </a:r>
            <a:endParaRPr lang="ru-RU" sz="2400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139786"/>
              </p:ext>
            </p:extLst>
          </p:nvPr>
        </p:nvGraphicFramePr>
        <p:xfrm>
          <a:off x="2377656" y="1802153"/>
          <a:ext cx="7705725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Диаграмма" r:id="rId4" imgW="6149210" imgH="3428907" progId="Excel.Chart.8">
                  <p:embed/>
                </p:oleObj>
              </mc:Choice>
              <mc:Fallback>
                <p:oleObj name="Диаграмма" r:id="rId4" imgW="6149210" imgH="3428907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7656" y="1802153"/>
                        <a:ext cx="7705725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79176" y="596050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*Данные на 31.12.2022 г.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51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570ED4-31B9-483F-AEC9-F3CCF488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695861"/>
            <a:ext cx="9400308" cy="9583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ДИНАМИКА ЧИСЛЕННОСТИ ИНОСТРАННЫХ ОБУЧАЮЩИХСЯ </a:t>
            </a:r>
            <a:r>
              <a:rPr lang="ru-RU" sz="2400" b="1" dirty="0">
                <a:solidFill>
                  <a:srgbClr val="002060"/>
                </a:solidFill>
                <a:latin typeface="Akrobat Black" pitchFamily="50" charset="-52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ТГПУ*</a:t>
            </a:r>
            <a:endParaRPr lang="ru-RU" sz="2400" b="1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D2A8B89D-A4D1-48B1-BE52-ED8349F9408E}"/>
              </a:ext>
            </a:extLst>
          </p:cNvPr>
          <p:cNvSpPr txBox="1">
            <a:spLocks/>
          </p:cNvSpPr>
          <p:nvPr/>
        </p:nvSpPr>
        <p:spPr>
          <a:xfrm>
            <a:off x="5896472" y="1978025"/>
            <a:ext cx="4417693" cy="421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BC8A45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6C4882D-C601-4378-BA6A-338412E8FE3A}"/>
              </a:ext>
            </a:extLst>
          </p:cNvPr>
          <p:cNvSpPr/>
          <p:nvPr/>
        </p:nvSpPr>
        <p:spPr>
          <a:xfrm>
            <a:off x="1785408" y="1534969"/>
            <a:ext cx="8821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algn="just"/>
            <a:endParaRPr lang="ru-RU" sz="2000" dirty="0"/>
          </a:p>
          <a:p>
            <a:endParaRPr lang="ru-RU" sz="200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270937"/>
              </p:ext>
            </p:extLst>
          </p:nvPr>
        </p:nvGraphicFramePr>
        <p:xfrm>
          <a:off x="2560320" y="1753986"/>
          <a:ext cx="7107382" cy="415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38048" y="6101542"/>
            <a:ext cx="382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*Данные на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31. 12. 2020, 2021, 2022 гг.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6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A7488E7-5EF3-4726-A474-F30B8E4A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234" y="669619"/>
            <a:ext cx="9776209" cy="10830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krobat Black" pitchFamily="50" charset="-52"/>
              </a:rPr>
              <a:t>МЕРОПРИЯТИЯ ТГПУ ПО ЭКСПОРТУ ОБРАЗОВАНИЯ</a:t>
            </a:r>
            <a:endParaRPr lang="ru-RU" sz="2400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63" y="1217178"/>
            <a:ext cx="1440000" cy="124494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6"/>
          <p:cNvPicPr>
            <a:picLocks/>
          </p:cNvPicPr>
          <p:nvPr/>
        </p:nvPicPr>
        <p:blipFill rotWithShape="1">
          <a:blip r:embed="rId4"/>
          <a:srcRect l="8136" t="2496" r="9103" b="5352"/>
          <a:stretch/>
        </p:blipFill>
        <p:spPr bwMode="auto">
          <a:xfrm>
            <a:off x="1220070" y="1514754"/>
            <a:ext cx="1440160" cy="108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7856" t="2494" r="9103" b="4988"/>
          <a:stretch/>
        </p:blipFill>
        <p:spPr bwMode="auto">
          <a:xfrm>
            <a:off x="2784864" y="1856285"/>
            <a:ext cx="1440000" cy="108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7855" t="3241" r="8963" b="4241"/>
          <a:stretch/>
        </p:blipFill>
        <p:spPr bwMode="auto">
          <a:xfrm>
            <a:off x="1677850" y="2198395"/>
            <a:ext cx="1440000" cy="108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l="8288" t="2992" r="8682" b="3556"/>
          <a:stretch/>
        </p:blipFill>
        <p:spPr bwMode="auto">
          <a:xfrm>
            <a:off x="2353686" y="2828537"/>
            <a:ext cx="1440000" cy="108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8" y="2713121"/>
            <a:ext cx="1281929" cy="1007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4279103" y="1947384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Страница ТГПУ на 10 языках</a:t>
            </a:r>
          </a:p>
          <a:p>
            <a:endParaRPr lang="ru-RU" dirty="0" smtClean="0">
              <a:solidFill>
                <a:srgbClr val="002060"/>
              </a:solidFill>
              <a:latin typeface="Akrobat Black" pitchFamily="50" charset="-52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Премия Ассоциации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восточно-европейских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университетов</a:t>
            </a:r>
          </a:p>
          <a:p>
            <a:endParaRPr lang="ru-RU" dirty="0" smtClean="0">
              <a:solidFill>
                <a:srgbClr val="002060"/>
              </a:solidFill>
              <a:latin typeface="Akrobat Black" pitchFamily="50" charset="-52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Номинация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«Набор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иностранных студентов»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 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023" y="2694357"/>
            <a:ext cx="2066521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25435" y="4089694"/>
            <a:ext cx="2841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Старые и новые площадки: от Казахстана до Ирана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61" y="4467373"/>
            <a:ext cx="2664297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84546" y="5152755"/>
            <a:ext cx="449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Презентации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«Русский язык как иностранный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» (Китай, Казахстан) 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81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570ED4-31B9-483F-AEC9-F3CCF488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758614"/>
            <a:ext cx="8114769" cy="95837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krobat Black" pitchFamily="50" charset="-52"/>
              </a:rPr>
              <a:t>МЕРОПРИЯТИЯ ТГПУ ПО ЭКСПОРТУ ОБРАЗОВАНИЯ</a:t>
            </a:r>
            <a:endParaRPr lang="ru-RU" sz="2400" b="1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D2A8B89D-A4D1-48B1-BE52-ED8349F9408E}"/>
              </a:ext>
            </a:extLst>
          </p:cNvPr>
          <p:cNvSpPr txBox="1">
            <a:spLocks/>
          </p:cNvSpPr>
          <p:nvPr/>
        </p:nvSpPr>
        <p:spPr>
          <a:xfrm>
            <a:off x="5896472" y="1978025"/>
            <a:ext cx="4417693" cy="421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BC8A45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6C4882D-C601-4378-BA6A-338412E8FE3A}"/>
              </a:ext>
            </a:extLst>
          </p:cNvPr>
          <p:cNvSpPr/>
          <p:nvPr/>
        </p:nvSpPr>
        <p:spPr>
          <a:xfrm>
            <a:off x="1785408" y="1534969"/>
            <a:ext cx="8821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algn="just"/>
            <a:endParaRPr lang="ru-RU" sz="2000" dirty="0"/>
          </a:p>
          <a:p>
            <a:endParaRPr lang="ru-RU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48" y="2681445"/>
            <a:ext cx="2217143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https://www.tspu.edu.ru/files/moskalev/news/2022/11/photo_2022-11-07_16-15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02" y="2825461"/>
            <a:ext cx="161525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s://www.tspu.edu.ru/files/moskalev/news/2022/11/%D0%91%D0%A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05" y="1340768"/>
            <a:ext cx="2864687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14218" y="5273734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Молодой ученый / </a:t>
            </a:r>
            <a:r>
              <a:rPr lang="en-US" dirty="0" smtClean="0">
                <a:solidFill>
                  <a:srgbClr val="002060"/>
                </a:solidFill>
                <a:latin typeface="Akrobat Black" pitchFamily="50" charset="-52"/>
              </a:rPr>
              <a:t>Young Scientist</a:t>
            </a:r>
            <a:endParaRPr lang="ru-RU" dirty="0" smtClean="0">
              <a:solidFill>
                <a:srgbClr val="002060"/>
              </a:solidFill>
              <a:latin typeface="Akrobat Black" pitchFamily="50" charset="-52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Белоруссия, Казахстан,</a:t>
            </a:r>
            <a:endParaRPr lang="ru-RU" dirty="0" smtClean="0">
              <a:solidFill>
                <a:srgbClr val="002060"/>
              </a:solidFill>
              <a:latin typeface="Akrobat Black" pitchFamily="50" charset="-52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Бразилия, Вьетнам, Китай</a:t>
            </a:r>
          </a:p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Общий охват аудитории – более 200 ИГ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  <p:pic>
        <p:nvPicPr>
          <p:cNvPr id="13" name="Picture 2" descr="https://www.tspu.edu.ru/files/moskalev/news/2022/11/_MG_84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41" y="2603049"/>
            <a:ext cx="2664296" cy="1776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6552037" y="46915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«Русский язык как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иностранный 3+1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»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 Цзилиньский университет </a:t>
            </a:r>
            <a:r>
              <a:rPr lang="ru-RU" dirty="0">
                <a:solidFill>
                  <a:srgbClr val="002060"/>
                </a:solidFill>
                <a:latin typeface="Akrobat Black" pitchFamily="50" charset="-52"/>
              </a:rPr>
              <a:t>иностранных языков, </a:t>
            </a:r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Китай</a:t>
            </a:r>
          </a:p>
          <a:p>
            <a:r>
              <a:rPr lang="ru-RU" dirty="0" smtClean="0">
                <a:solidFill>
                  <a:srgbClr val="002060"/>
                </a:solidFill>
                <a:latin typeface="Akrobat Black" pitchFamily="50" charset="-52"/>
              </a:rPr>
              <a:t>+ 51 обучающийся на ИИЯМС</a:t>
            </a:r>
            <a:endParaRPr lang="ru-RU" dirty="0">
              <a:solidFill>
                <a:srgbClr val="002060"/>
              </a:solidFill>
              <a:latin typeface="Akrobat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901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4071"/>
            <a:ext cx="12192000" cy="13858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ФИНАНСОВЫЕ ПОСТУПЛЕНИЯ ОТ ИНОСТРАННЫХ ОБУЧАЮЩИХСЯ ТГПУ </a:t>
            </a:r>
            <a:r>
              <a:rPr lang="ru-RU" sz="2700" b="1" dirty="0" smtClean="0">
                <a:solidFill>
                  <a:srgbClr val="002060"/>
                </a:solidFill>
                <a:latin typeface="Akrobat Black" pitchFamily="50" charset="-52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Akrobat Black" pitchFamily="50" charset="-52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Общая сумма </a:t>
            </a:r>
            <a:r>
              <a:rPr lang="ru-RU" sz="2400" b="1" dirty="0">
                <a:solidFill>
                  <a:srgbClr val="002060"/>
                </a:solidFill>
                <a:latin typeface="Akrobat Black" pitchFamily="50" charset="-52"/>
              </a:rPr>
              <a:t>= 13 116 825 рублей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8" name="Диаграм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7" y="1846729"/>
            <a:ext cx="709108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08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2649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ДИНАМИКА ФИНАНСОВЫХ ПОСТУПЛЕНИЙ</a:t>
            </a:r>
            <a:b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krobat Black" pitchFamily="50" charset="-52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krobat Black" pitchFamily="50" charset="-52"/>
              </a:rPr>
              <a:t>ОТ ИНОСТРАННЫХ ОБУЧАЮЩИХСЯ ТГПУ</a:t>
            </a:r>
            <a:endParaRPr lang="ru-RU" sz="2400" dirty="0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315359"/>
              </p:ext>
            </p:extLst>
          </p:nvPr>
        </p:nvGraphicFramePr>
        <p:xfrm>
          <a:off x="2608729" y="2034988"/>
          <a:ext cx="6947647" cy="418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93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554</Words>
  <Application>Microsoft Office PowerPoint</Application>
  <PresentationFormat>Произвольный</PresentationFormat>
  <Paragraphs>129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Диаграмма</vt:lpstr>
      <vt:lpstr>Презентация PowerPoint</vt:lpstr>
      <vt:lpstr>Презентация PowerPoint</vt:lpstr>
      <vt:lpstr>ИНОСТРАННЫЕ ОБУЧАЮЩИЕСЯ В ТГПУ*</vt:lpstr>
      <vt:lpstr>ДОЛЯ ИНОСТРАННЫХ ОБУЧАЮЩИХСЯ В ТГПУ*</vt:lpstr>
      <vt:lpstr>ДИНАМИКА ЧИСЛЕННОСТИ ИНОСТРАННЫХ ОБУЧАЮЩИХСЯ В ТГПУ*</vt:lpstr>
      <vt:lpstr>МЕРОПРИЯТИЯ ТГПУ ПО ЭКСПОРТУ ОБРАЗОВАНИЯ</vt:lpstr>
      <vt:lpstr>МЕРОПРИЯТИЯ ТГПУ ПО ЭКСПОРТУ ОБРАЗОВАНИЯ</vt:lpstr>
      <vt:lpstr>ФИНАНСОВЫЕ ПОСТУПЛЕНИЯ ОТ ИНОСТРАННЫХ ОБУЧАЮЩИХСЯ ТГПУ  Общая сумма = 13 116 825 рублей </vt:lpstr>
      <vt:lpstr>ДИНАМИКА ФИНАНСОВЫХ ПОСТУПЛЕНИЙ  ОТ ИНОСТРАННЫХ ОБУЧАЮЩИХСЯ ТГПУ</vt:lpstr>
      <vt:lpstr>АКАДЕМИЧЕСКАЯ МОБИЛЬНОСТЬ ТГПУ   </vt:lpstr>
      <vt:lpstr>АКАДЕМИЧЕСКАЯ МОБИЛЬНОСТЬ ТГПУ</vt:lpstr>
      <vt:lpstr>РАЗВИТИЕ СТРАТЕГИЧЕСКОГО ПАРТНЁРСТВА</vt:lpstr>
      <vt:lpstr>НАУКА В ТГПУ</vt:lpstr>
      <vt:lpstr>Продвижение бренда ТГПУ на мировом рынке</vt:lpstr>
      <vt:lpstr>МЕЖДУНАРОДНАЯ ДЕЯТЕЛЬНОСТЬ ТГПУ</vt:lpstr>
      <vt:lpstr>МЕЖДУНАРОДНАЯ ДЕЯТЕЛЬНОСТЬ ТГПУ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 педагога и наставника</dc:title>
  <dc:creator>Baton4</dc:creator>
  <cp:lastModifiedBy>User</cp:lastModifiedBy>
  <cp:revision>56</cp:revision>
  <dcterms:created xsi:type="dcterms:W3CDTF">2023-02-06T03:18:04Z</dcterms:created>
  <dcterms:modified xsi:type="dcterms:W3CDTF">2023-05-31T05:31:14Z</dcterms:modified>
</cp:coreProperties>
</file>